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40"/>
  </p:notesMasterIdLst>
  <p:sldIdLst>
    <p:sldId id="256" r:id="rId2"/>
    <p:sldId id="258" r:id="rId3"/>
    <p:sldId id="263" r:id="rId4"/>
    <p:sldId id="367" r:id="rId5"/>
    <p:sldId id="393" r:id="rId6"/>
    <p:sldId id="398" r:id="rId7"/>
    <p:sldId id="396" r:id="rId8"/>
    <p:sldId id="395" r:id="rId9"/>
    <p:sldId id="340" r:id="rId10"/>
    <p:sldId id="381" r:id="rId11"/>
    <p:sldId id="341" r:id="rId12"/>
    <p:sldId id="382" r:id="rId13"/>
    <p:sldId id="383" r:id="rId14"/>
    <p:sldId id="385" r:id="rId15"/>
    <p:sldId id="386" r:id="rId16"/>
    <p:sldId id="387" r:id="rId17"/>
    <p:sldId id="347" r:id="rId18"/>
    <p:sldId id="370" r:id="rId19"/>
    <p:sldId id="363" r:id="rId20"/>
    <p:sldId id="342" r:id="rId21"/>
    <p:sldId id="373" r:id="rId22"/>
    <p:sldId id="372" r:id="rId23"/>
    <p:sldId id="375" r:id="rId24"/>
    <p:sldId id="344" r:id="rId25"/>
    <p:sldId id="343" r:id="rId26"/>
    <p:sldId id="371" r:id="rId27"/>
    <p:sldId id="374" r:id="rId28"/>
    <p:sldId id="399" r:id="rId29"/>
    <p:sldId id="391" r:id="rId30"/>
    <p:sldId id="400" r:id="rId31"/>
    <p:sldId id="261" r:id="rId32"/>
    <p:sldId id="262" r:id="rId33"/>
    <p:sldId id="269" r:id="rId34"/>
    <p:sldId id="270" r:id="rId35"/>
    <p:sldId id="271" r:id="rId36"/>
    <p:sldId id="272" r:id="rId37"/>
    <p:sldId id="401" r:id="rId38"/>
    <p:sldId id="402"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8F3D"/>
    <a:srgbClr val="A27B00"/>
    <a:srgbClr val="496F2F"/>
    <a:srgbClr val="C6D9F1"/>
    <a:srgbClr val="E2EFD9"/>
    <a:srgbClr val="CBE2BC"/>
    <a:srgbClr val="FFF4D1"/>
    <a:srgbClr val="FAE3D6"/>
    <a:srgbClr val="FFEBAB"/>
    <a:srgbClr val="F2B7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63863" autoAdjust="0"/>
  </p:normalViewPr>
  <p:slideViewPr>
    <p:cSldViewPr snapToGrid="0" snapToObjects="1">
      <p:cViewPr>
        <p:scale>
          <a:sx n="80" d="100"/>
          <a:sy n="80" d="100"/>
        </p:scale>
        <p:origin x="2448" y="246"/>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A19703-FD11-46E2-9CCD-078199B49F0A}"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GB"/>
        </a:p>
      </dgm:t>
    </dgm:pt>
    <dgm:pt modelId="{05C1303D-B83F-49DE-BBEB-092EB6920CC7}">
      <dgm:prSet phldrT="[Text]"/>
      <dgm:spPr/>
      <dgm:t>
        <a:bodyPr/>
        <a:lstStyle/>
        <a:p>
          <a:r>
            <a:rPr lang="en-GB" dirty="0"/>
            <a:t>1989-1995</a:t>
          </a:r>
        </a:p>
        <a:p>
          <a:r>
            <a:rPr lang="en-GB" dirty="0"/>
            <a:t>‘pioneers’</a:t>
          </a:r>
        </a:p>
      </dgm:t>
    </dgm:pt>
    <dgm:pt modelId="{BF8A4592-67D2-4E90-B5B2-6D73DDC6365B}" type="parTrans" cxnId="{BECDF48A-8EAD-40FD-8100-5996A4BCBAE7}">
      <dgm:prSet/>
      <dgm:spPr/>
      <dgm:t>
        <a:bodyPr/>
        <a:lstStyle/>
        <a:p>
          <a:endParaRPr lang="en-GB"/>
        </a:p>
      </dgm:t>
    </dgm:pt>
    <dgm:pt modelId="{C74E054C-C509-4A3B-8D15-6642468335F2}" type="sibTrans" cxnId="{BECDF48A-8EAD-40FD-8100-5996A4BCBAE7}">
      <dgm:prSet/>
      <dgm:spPr/>
      <dgm:t>
        <a:bodyPr/>
        <a:lstStyle/>
        <a:p>
          <a:endParaRPr lang="en-GB"/>
        </a:p>
      </dgm:t>
    </dgm:pt>
    <dgm:pt modelId="{BA10B20B-E68E-4BA8-906F-E8D706B1B3C1}">
      <dgm:prSet phldrT="[Text]"/>
      <dgm:spPr/>
      <dgm:t>
        <a:bodyPr/>
        <a:lstStyle/>
        <a:p>
          <a:r>
            <a:rPr lang="en-GB" dirty="0"/>
            <a:t>1995-2002</a:t>
          </a:r>
        </a:p>
        <a:p>
          <a:r>
            <a:rPr lang="en-GB" dirty="0"/>
            <a:t>Schengen visa requirements</a:t>
          </a:r>
        </a:p>
        <a:p>
          <a:r>
            <a:rPr lang="en-GB" dirty="0"/>
            <a:t>Chains</a:t>
          </a:r>
        </a:p>
      </dgm:t>
    </dgm:pt>
    <dgm:pt modelId="{BA0AF4AD-5B32-4D26-BB0B-4B6C6C4011B9}" type="parTrans" cxnId="{C7D0983F-0BB6-4C29-B88C-4F2654DACBB3}">
      <dgm:prSet/>
      <dgm:spPr/>
      <dgm:t>
        <a:bodyPr/>
        <a:lstStyle/>
        <a:p>
          <a:endParaRPr lang="en-GB"/>
        </a:p>
      </dgm:t>
    </dgm:pt>
    <dgm:pt modelId="{844654FF-0F06-444C-9C28-9CE0CA8701E8}" type="sibTrans" cxnId="{C7D0983F-0BB6-4C29-B88C-4F2654DACBB3}">
      <dgm:prSet/>
      <dgm:spPr/>
      <dgm:t>
        <a:bodyPr/>
        <a:lstStyle/>
        <a:p>
          <a:endParaRPr lang="en-GB"/>
        </a:p>
      </dgm:t>
    </dgm:pt>
    <dgm:pt modelId="{3F74887E-DEA8-4482-86CC-EC483B3ED2F3}">
      <dgm:prSet phldrT="[Text]"/>
      <dgm:spPr/>
      <dgm:t>
        <a:bodyPr/>
        <a:lstStyle/>
        <a:p>
          <a:r>
            <a:rPr lang="en-GB" dirty="0"/>
            <a:t>2002-2007</a:t>
          </a:r>
        </a:p>
        <a:p>
          <a:r>
            <a:rPr lang="en-GB" dirty="0"/>
            <a:t>Post-Schengen</a:t>
          </a:r>
        </a:p>
        <a:p>
          <a:r>
            <a:rPr lang="en-GB" dirty="0" err="1"/>
            <a:t>Massification</a:t>
          </a:r>
          <a:endParaRPr lang="en-GB" dirty="0"/>
        </a:p>
      </dgm:t>
    </dgm:pt>
    <dgm:pt modelId="{1D5F08F3-36DF-4C11-955D-D7169E556FE8}" type="parTrans" cxnId="{EFE8CC3D-7C58-43B5-A333-FD6D3A0E461A}">
      <dgm:prSet/>
      <dgm:spPr/>
      <dgm:t>
        <a:bodyPr/>
        <a:lstStyle/>
        <a:p>
          <a:endParaRPr lang="en-GB"/>
        </a:p>
      </dgm:t>
    </dgm:pt>
    <dgm:pt modelId="{89FB9D00-D58A-4C22-80A2-D9E7F7DA9EA3}" type="sibTrans" cxnId="{EFE8CC3D-7C58-43B5-A333-FD6D3A0E461A}">
      <dgm:prSet/>
      <dgm:spPr/>
      <dgm:t>
        <a:bodyPr/>
        <a:lstStyle/>
        <a:p>
          <a:endParaRPr lang="en-GB"/>
        </a:p>
      </dgm:t>
    </dgm:pt>
    <dgm:pt modelId="{A840F8B9-D0E3-4424-89BF-B40AE8D513A2}">
      <dgm:prSet phldrT="[Text]"/>
      <dgm:spPr/>
      <dgm:t>
        <a:bodyPr/>
        <a:lstStyle/>
        <a:p>
          <a:r>
            <a:rPr lang="en-GB" dirty="0"/>
            <a:t>2007-</a:t>
          </a:r>
        </a:p>
        <a:p>
          <a:r>
            <a:rPr lang="en-GB" dirty="0"/>
            <a:t>EU Accession</a:t>
          </a:r>
        </a:p>
      </dgm:t>
    </dgm:pt>
    <dgm:pt modelId="{8841655A-B605-4B1A-915D-29F463DBC49E}" type="parTrans" cxnId="{F9FD8C94-F577-4E95-B7AD-66173AE96EBA}">
      <dgm:prSet/>
      <dgm:spPr/>
      <dgm:t>
        <a:bodyPr/>
        <a:lstStyle/>
        <a:p>
          <a:endParaRPr lang="en-GB"/>
        </a:p>
      </dgm:t>
    </dgm:pt>
    <dgm:pt modelId="{E3DB70C6-B5BF-49F2-85E4-DCE533EC3569}" type="sibTrans" cxnId="{F9FD8C94-F577-4E95-B7AD-66173AE96EBA}">
      <dgm:prSet/>
      <dgm:spPr/>
      <dgm:t>
        <a:bodyPr/>
        <a:lstStyle/>
        <a:p>
          <a:endParaRPr lang="en-GB"/>
        </a:p>
      </dgm:t>
    </dgm:pt>
    <dgm:pt modelId="{D4A3629D-B0A4-4518-B2AB-32F4919AB7B0}" type="pres">
      <dgm:prSet presAssocID="{5AA19703-FD11-46E2-9CCD-078199B49F0A}" presName="Name0" presStyleCnt="0">
        <dgm:presLayoutVars>
          <dgm:dir/>
          <dgm:resizeHandles val="exact"/>
        </dgm:presLayoutVars>
      </dgm:prSet>
      <dgm:spPr/>
    </dgm:pt>
    <dgm:pt modelId="{A30B8DF3-0AA0-481C-97C7-F3A98DFBA874}" type="pres">
      <dgm:prSet presAssocID="{05C1303D-B83F-49DE-BBEB-092EB6920CC7}" presName="Name5" presStyleLbl="vennNode1" presStyleIdx="0" presStyleCnt="4">
        <dgm:presLayoutVars>
          <dgm:bulletEnabled val="1"/>
        </dgm:presLayoutVars>
      </dgm:prSet>
      <dgm:spPr/>
    </dgm:pt>
    <dgm:pt modelId="{11D4EDDA-8E63-4EB4-A95E-D7EF98049D0D}" type="pres">
      <dgm:prSet presAssocID="{C74E054C-C509-4A3B-8D15-6642468335F2}" presName="space" presStyleCnt="0"/>
      <dgm:spPr/>
    </dgm:pt>
    <dgm:pt modelId="{A787AFEF-12D1-4B08-BED4-FF875FC341C8}" type="pres">
      <dgm:prSet presAssocID="{BA10B20B-E68E-4BA8-906F-E8D706B1B3C1}" presName="Name5" presStyleLbl="vennNode1" presStyleIdx="1" presStyleCnt="4">
        <dgm:presLayoutVars>
          <dgm:bulletEnabled val="1"/>
        </dgm:presLayoutVars>
      </dgm:prSet>
      <dgm:spPr/>
    </dgm:pt>
    <dgm:pt modelId="{3466C3B7-2382-40FB-B2D5-042FB2FAE5F0}" type="pres">
      <dgm:prSet presAssocID="{844654FF-0F06-444C-9C28-9CE0CA8701E8}" presName="space" presStyleCnt="0"/>
      <dgm:spPr/>
    </dgm:pt>
    <dgm:pt modelId="{0A2355F6-B9DF-4F55-AE5D-D5D91D0301D7}" type="pres">
      <dgm:prSet presAssocID="{3F74887E-DEA8-4482-86CC-EC483B3ED2F3}" presName="Name5" presStyleLbl="vennNode1" presStyleIdx="2" presStyleCnt="4">
        <dgm:presLayoutVars>
          <dgm:bulletEnabled val="1"/>
        </dgm:presLayoutVars>
      </dgm:prSet>
      <dgm:spPr/>
    </dgm:pt>
    <dgm:pt modelId="{8FDC908D-EC51-4A28-B3AE-64628DA5934D}" type="pres">
      <dgm:prSet presAssocID="{89FB9D00-D58A-4C22-80A2-D9E7F7DA9EA3}" presName="space" presStyleCnt="0"/>
      <dgm:spPr/>
    </dgm:pt>
    <dgm:pt modelId="{A75EDBA0-B5F3-441B-ABCE-CC66ED2E421E}" type="pres">
      <dgm:prSet presAssocID="{A840F8B9-D0E3-4424-89BF-B40AE8D513A2}" presName="Name5" presStyleLbl="vennNode1" presStyleIdx="3" presStyleCnt="4">
        <dgm:presLayoutVars>
          <dgm:bulletEnabled val="1"/>
        </dgm:presLayoutVars>
      </dgm:prSet>
      <dgm:spPr/>
    </dgm:pt>
  </dgm:ptLst>
  <dgm:cxnLst>
    <dgm:cxn modelId="{EFE8CC3D-7C58-43B5-A333-FD6D3A0E461A}" srcId="{5AA19703-FD11-46E2-9CCD-078199B49F0A}" destId="{3F74887E-DEA8-4482-86CC-EC483B3ED2F3}" srcOrd="2" destOrd="0" parTransId="{1D5F08F3-36DF-4C11-955D-D7169E556FE8}" sibTransId="{89FB9D00-D58A-4C22-80A2-D9E7F7DA9EA3}"/>
    <dgm:cxn modelId="{C7D0983F-0BB6-4C29-B88C-4F2654DACBB3}" srcId="{5AA19703-FD11-46E2-9CCD-078199B49F0A}" destId="{BA10B20B-E68E-4BA8-906F-E8D706B1B3C1}" srcOrd="1" destOrd="0" parTransId="{BA0AF4AD-5B32-4D26-BB0B-4B6C6C4011B9}" sibTransId="{844654FF-0F06-444C-9C28-9CE0CA8701E8}"/>
    <dgm:cxn modelId="{0603537B-03E6-4A9C-B557-7BE23492271E}" type="presOf" srcId="{5AA19703-FD11-46E2-9CCD-078199B49F0A}" destId="{D4A3629D-B0A4-4518-B2AB-32F4919AB7B0}" srcOrd="0" destOrd="0" presId="urn:microsoft.com/office/officeart/2005/8/layout/venn3"/>
    <dgm:cxn modelId="{BECDF48A-8EAD-40FD-8100-5996A4BCBAE7}" srcId="{5AA19703-FD11-46E2-9CCD-078199B49F0A}" destId="{05C1303D-B83F-49DE-BBEB-092EB6920CC7}" srcOrd="0" destOrd="0" parTransId="{BF8A4592-67D2-4E90-B5B2-6D73DDC6365B}" sibTransId="{C74E054C-C509-4A3B-8D15-6642468335F2}"/>
    <dgm:cxn modelId="{7F734B8F-C45B-4198-AF2B-BCB4CE0E12DA}" type="presOf" srcId="{3F74887E-DEA8-4482-86CC-EC483B3ED2F3}" destId="{0A2355F6-B9DF-4F55-AE5D-D5D91D0301D7}" srcOrd="0" destOrd="0" presId="urn:microsoft.com/office/officeart/2005/8/layout/venn3"/>
    <dgm:cxn modelId="{F9FD8C94-F577-4E95-B7AD-66173AE96EBA}" srcId="{5AA19703-FD11-46E2-9CCD-078199B49F0A}" destId="{A840F8B9-D0E3-4424-89BF-B40AE8D513A2}" srcOrd="3" destOrd="0" parTransId="{8841655A-B605-4B1A-915D-29F463DBC49E}" sibTransId="{E3DB70C6-B5BF-49F2-85E4-DCE533EC3569}"/>
    <dgm:cxn modelId="{FEB510AB-ACC3-49E6-AB6A-7EF0FB31B5D5}" type="presOf" srcId="{BA10B20B-E68E-4BA8-906F-E8D706B1B3C1}" destId="{A787AFEF-12D1-4B08-BED4-FF875FC341C8}" srcOrd="0" destOrd="0" presId="urn:microsoft.com/office/officeart/2005/8/layout/venn3"/>
    <dgm:cxn modelId="{CDDA05CC-A16E-42B4-A6A2-9469D6C7995C}" type="presOf" srcId="{A840F8B9-D0E3-4424-89BF-B40AE8D513A2}" destId="{A75EDBA0-B5F3-441B-ABCE-CC66ED2E421E}" srcOrd="0" destOrd="0" presId="urn:microsoft.com/office/officeart/2005/8/layout/venn3"/>
    <dgm:cxn modelId="{C6172EE3-4C1F-4EAE-BBC3-B65B74526A85}" type="presOf" srcId="{05C1303D-B83F-49DE-BBEB-092EB6920CC7}" destId="{A30B8DF3-0AA0-481C-97C7-F3A98DFBA874}" srcOrd="0" destOrd="0" presId="urn:microsoft.com/office/officeart/2005/8/layout/venn3"/>
    <dgm:cxn modelId="{37718B61-AEBC-4D15-A092-D4D1FB908E18}" type="presParOf" srcId="{D4A3629D-B0A4-4518-B2AB-32F4919AB7B0}" destId="{A30B8DF3-0AA0-481C-97C7-F3A98DFBA874}" srcOrd="0" destOrd="0" presId="urn:microsoft.com/office/officeart/2005/8/layout/venn3"/>
    <dgm:cxn modelId="{CCD9CC31-BC39-4551-A6C5-84272AFD7C5C}" type="presParOf" srcId="{D4A3629D-B0A4-4518-B2AB-32F4919AB7B0}" destId="{11D4EDDA-8E63-4EB4-A95E-D7EF98049D0D}" srcOrd="1" destOrd="0" presId="urn:microsoft.com/office/officeart/2005/8/layout/venn3"/>
    <dgm:cxn modelId="{B4B5AEB9-EFD7-483F-86DD-7F1622CC1EC3}" type="presParOf" srcId="{D4A3629D-B0A4-4518-B2AB-32F4919AB7B0}" destId="{A787AFEF-12D1-4B08-BED4-FF875FC341C8}" srcOrd="2" destOrd="0" presId="urn:microsoft.com/office/officeart/2005/8/layout/venn3"/>
    <dgm:cxn modelId="{AA7A3AF8-D2F6-471E-8881-86E147E8BAFD}" type="presParOf" srcId="{D4A3629D-B0A4-4518-B2AB-32F4919AB7B0}" destId="{3466C3B7-2382-40FB-B2D5-042FB2FAE5F0}" srcOrd="3" destOrd="0" presId="urn:microsoft.com/office/officeart/2005/8/layout/venn3"/>
    <dgm:cxn modelId="{A74B3372-6AB3-4F08-A2B8-1AD25579F9B8}" type="presParOf" srcId="{D4A3629D-B0A4-4518-B2AB-32F4919AB7B0}" destId="{0A2355F6-B9DF-4F55-AE5D-D5D91D0301D7}" srcOrd="4" destOrd="0" presId="urn:microsoft.com/office/officeart/2005/8/layout/venn3"/>
    <dgm:cxn modelId="{259E064E-71F2-4012-9E05-36369467CFB8}" type="presParOf" srcId="{D4A3629D-B0A4-4518-B2AB-32F4919AB7B0}" destId="{8FDC908D-EC51-4A28-B3AE-64628DA5934D}" srcOrd="5" destOrd="0" presId="urn:microsoft.com/office/officeart/2005/8/layout/venn3"/>
    <dgm:cxn modelId="{8DECF607-FC54-4D11-BBB8-B217C8D102C2}" type="presParOf" srcId="{D4A3629D-B0A4-4518-B2AB-32F4919AB7B0}" destId="{A75EDBA0-B5F3-441B-ABCE-CC66ED2E421E}" srcOrd="6" destOrd="0" presId="urn:microsoft.com/office/officeart/2005/8/layout/ven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B8DF3-0AA0-481C-97C7-F3A98DFBA874}">
      <dsp:nvSpPr>
        <dsp:cNvPr id="0" name=""/>
        <dsp:cNvSpPr/>
      </dsp:nvSpPr>
      <dsp:spPr>
        <a:xfrm>
          <a:off x="1339" y="306918"/>
          <a:ext cx="1343917" cy="134391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3960" tIns="13970" rIns="73960" bIns="13970" numCol="1" spcCol="1270" anchor="ctr" anchorCtr="0">
          <a:noAutofit/>
        </a:bodyPr>
        <a:lstStyle/>
        <a:p>
          <a:pPr marL="0" lvl="0" indent="0" algn="ctr" defTabSz="488950">
            <a:lnSpc>
              <a:spcPct val="90000"/>
            </a:lnSpc>
            <a:spcBef>
              <a:spcPct val="0"/>
            </a:spcBef>
            <a:spcAft>
              <a:spcPct val="35000"/>
            </a:spcAft>
            <a:buNone/>
          </a:pPr>
          <a:r>
            <a:rPr lang="en-GB" sz="1100" kern="1200" dirty="0"/>
            <a:t>1989-1995</a:t>
          </a:r>
        </a:p>
        <a:p>
          <a:pPr marL="0" lvl="0" indent="0" algn="ctr" defTabSz="488950">
            <a:lnSpc>
              <a:spcPct val="90000"/>
            </a:lnSpc>
            <a:spcBef>
              <a:spcPct val="0"/>
            </a:spcBef>
            <a:spcAft>
              <a:spcPct val="35000"/>
            </a:spcAft>
            <a:buNone/>
          </a:pPr>
          <a:r>
            <a:rPr lang="en-GB" sz="1100" kern="1200" dirty="0"/>
            <a:t>‘pioneers’</a:t>
          </a:r>
        </a:p>
      </dsp:txBody>
      <dsp:txXfrm>
        <a:off x="198151" y="503730"/>
        <a:ext cx="950293" cy="950293"/>
      </dsp:txXfrm>
    </dsp:sp>
    <dsp:sp modelId="{A787AFEF-12D1-4B08-BED4-FF875FC341C8}">
      <dsp:nvSpPr>
        <dsp:cNvPr id="0" name=""/>
        <dsp:cNvSpPr/>
      </dsp:nvSpPr>
      <dsp:spPr>
        <a:xfrm>
          <a:off x="1076473" y="306918"/>
          <a:ext cx="1343917" cy="134391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3960" tIns="13970" rIns="73960" bIns="13970" numCol="1" spcCol="1270" anchor="ctr" anchorCtr="0">
          <a:noAutofit/>
        </a:bodyPr>
        <a:lstStyle/>
        <a:p>
          <a:pPr marL="0" lvl="0" indent="0" algn="ctr" defTabSz="488950">
            <a:lnSpc>
              <a:spcPct val="90000"/>
            </a:lnSpc>
            <a:spcBef>
              <a:spcPct val="0"/>
            </a:spcBef>
            <a:spcAft>
              <a:spcPct val="35000"/>
            </a:spcAft>
            <a:buNone/>
          </a:pPr>
          <a:r>
            <a:rPr lang="en-GB" sz="1100" kern="1200" dirty="0"/>
            <a:t>1995-2002</a:t>
          </a:r>
        </a:p>
        <a:p>
          <a:pPr marL="0" lvl="0" indent="0" algn="ctr" defTabSz="488950">
            <a:lnSpc>
              <a:spcPct val="90000"/>
            </a:lnSpc>
            <a:spcBef>
              <a:spcPct val="0"/>
            </a:spcBef>
            <a:spcAft>
              <a:spcPct val="35000"/>
            </a:spcAft>
            <a:buNone/>
          </a:pPr>
          <a:r>
            <a:rPr lang="en-GB" sz="1100" kern="1200" dirty="0"/>
            <a:t>Schengen visa requirements</a:t>
          </a:r>
        </a:p>
        <a:p>
          <a:pPr marL="0" lvl="0" indent="0" algn="ctr" defTabSz="488950">
            <a:lnSpc>
              <a:spcPct val="90000"/>
            </a:lnSpc>
            <a:spcBef>
              <a:spcPct val="0"/>
            </a:spcBef>
            <a:spcAft>
              <a:spcPct val="35000"/>
            </a:spcAft>
            <a:buNone/>
          </a:pPr>
          <a:r>
            <a:rPr lang="en-GB" sz="1100" kern="1200" dirty="0"/>
            <a:t>Chains</a:t>
          </a:r>
        </a:p>
      </dsp:txBody>
      <dsp:txXfrm>
        <a:off x="1273285" y="503730"/>
        <a:ext cx="950293" cy="950293"/>
      </dsp:txXfrm>
    </dsp:sp>
    <dsp:sp modelId="{0A2355F6-B9DF-4F55-AE5D-D5D91D0301D7}">
      <dsp:nvSpPr>
        <dsp:cNvPr id="0" name=""/>
        <dsp:cNvSpPr/>
      </dsp:nvSpPr>
      <dsp:spPr>
        <a:xfrm>
          <a:off x="2151608" y="306918"/>
          <a:ext cx="1343917" cy="134391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3960" tIns="13970" rIns="73960" bIns="13970" numCol="1" spcCol="1270" anchor="ctr" anchorCtr="0">
          <a:noAutofit/>
        </a:bodyPr>
        <a:lstStyle/>
        <a:p>
          <a:pPr marL="0" lvl="0" indent="0" algn="ctr" defTabSz="488950">
            <a:lnSpc>
              <a:spcPct val="90000"/>
            </a:lnSpc>
            <a:spcBef>
              <a:spcPct val="0"/>
            </a:spcBef>
            <a:spcAft>
              <a:spcPct val="35000"/>
            </a:spcAft>
            <a:buNone/>
          </a:pPr>
          <a:r>
            <a:rPr lang="en-GB" sz="1100" kern="1200" dirty="0"/>
            <a:t>2002-2007</a:t>
          </a:r>
        </a:p>
        <a:p>
          <a:pPr marL="0" lvl="0" indent="0" algn="ctr" defTabSz="488950">
            <a:lnSpc>
              <a:spcPct val="90000"/>
            </a:lnSpc>
            <a:spcBef>
              <a:spcPct val="0"/>
            </a:spcBef>
            <a:spcAft>
              <a:spcPct val="35000"/>
            </a:spcAft>
            <a:buNone/>
          </a:pPr>
          <a:r>
            <a:rPr lang="en-GB" sz="1100" kern="1200" dirty="0"/>
            <a:t>Post-Schengen</a:t>
          </a:r>
        </a:p>
        <a:p>
          <a:pPr marL="0" lvl="0" indent="0" algn="ctr" defTabSz="488950">
            <a:lnSpc>
              <a:spcPct val="90000"/>
            </a:lnSpc>
            <a:spcBef>
              <a:spcPct val="0"/>
            </a:spcBef>
            <a:spcAft>
              <a:spcPct val="35000"/>
            </a:spcAft>
            <a:buNone/>
          </a:pPr>
          <a:r>
            <a:rPr lang="en-GB" sz="1100" kern="1200" dirty="0" err="1"/>
            <a:t>Massification</a:t>
          </a:r>
          <a:endParaRPr lang="en-GB" sz="1100" kern="1200" dirty="0"/>
        </a:p>
      </dsp:txBody>
      <dsp:txXfrm>
        <a:off x="2348420" y="503730"/>
        <a:ext cx="950293" cy="950293"/>
      </dsp:txXfrm>
    </dsp:sp>
    <dsp:sp modelId="{A75EDBA0-B5F3-441B-ABCE-CC66ED2E421E}">
      <dsp:nvSpPr>
        <dsp:cNvPr id="0" name=""/>
        <dsp:cNvSpPr/>
      </dsp:nvSpPr>
      <dsp:spPr>
        <a:xfrm>
          <a:off x="3226742" y="306918"/>
          <a:ext cx="1343917" cy="134391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3960" tIns="13970" rIns="73960" bIns="13970" numCol="1" spcCol="1270" anchor="ctr" anchorCtr="0">
          <a:noAutofit/>
        </a:bodyPr>
        <a:lstStyle/>
        <a:p>
          <a:pPr marL="0" lvl="0" indent="0" algn="ctr" defTabSz="488950">
            <a:lnSpc>
              <a:spcPct val="90000"/>
            </a:lnSpc>
            <a:spcBef>
              <a:spcPct val="0"/>
            </a:spcBef>
            <a:spcAft>
              <a:spcPct val="35000"/>
            </a:spcAft>
            <a:buNone/>
          </a:pPr>
          <a:r>
            <a:rPr lang="en-GB" sz="1100" kern="1200" dirty="0"/>
            <a:t>2007-</a:t>
          </a:r>
        </a:p>
        <a:p>
          <a:pPr marL="0" lvl="0" indent="0" algn="ctr" defTabSz="488950">
            <a:lnSpc>
              <a:spcPct val="90000"/>
            </a:lnSpc>
            <a:spcBef>
              <a:spcPct val="0"/>
            </a:spcBef>
            <a:spcAft>
              <a:spcPct val="35000"/>
            </a:spcAft>
            <a:buNone/>
          </a:pPr>
          <a:r>
            <a:rPr lang="en-GB" sz="1100" kern="1200" dirty="0"/>
            <a:t>EU Accession</a:t>
          </a:r>
        </a:p>
      </dsp:txBody>
      <dsp:txXfrm>
        <a:off x="3423554" y="503730"/>
        <a:ext cx="950293" cy="950293"/>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DF103C-964A-404F-B136-1222B9BE3990}" type="datetimeFigureOut">
              <a:rPr lang="en-GB" smtClean="0"/>
              <a:t>21/11/2023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0E3DF-DFD9-4B5A-B51E-86943CFC2C76}" type="slidenum">
              <a:rPr lang="en-GB" smtClean="0"/>
              <a:t>‹#›</a:t>
            </a:fld>
            <a:endParaRPr lang="en-GB"/>
          </a:p>
        </p:txBody>
      </p:sp>
    </p:spTree>
    <p:extLst>
      <p:ext uri="{BB962C8B-B14F-4D97-AF65-F5344CB8AC3E}">
        <p14:creationId xmlns:p14="http://schemas.microsoft.com/office/powerpoint/2010/main" val="2289617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Close, in-depth study of a particular </a:t>
            </a:r>
            <a:r>
              <a:rPr lang="en-US" sz="1200" i="1" dirty="0"/>
              <a:t>culture</a:t>
            </a:r>
            <a:r>
              <a:rPr lang="en-US" sz="1200" dirty="0"/>
              <a:t>, how and why it operates as it does, what influences it, and the ways that culture interacts with and affects other cultures.</a:t>
            </a:r>
          </a:p>
          <a:p>
            <a:r>
              <a:rPr lang="en-US" sz="1200" dirty="0"/>
              <a:t>The act of doing this and the type of research produced from doing it</a:t>
            </a:r>
          </a:p>
          <a:p>
            <a:r>
              <a:rPr lang="en-US" sz="1200" dirty="0"/>
              <a:t>For a great long time researchers (primarily anthropologists) thought the best way to study ethnographically would be to study cultures that are foreign to them, ones that they are not a part of. </a:t>
            </a:r>
          </a:p>
          <a:p>
            <a:r>
              <a:rPr lang="en-US" sz="1200" dirty="0"/>
              <a:t>The belief was that studying a group from the outside (the etic approach) allowed the researcher the critical distance to properly observe a culture. They thought it granted them a kind of ‘social objectivity’ that allowed them to see what those inside the culture would miss or overlook because it had become too routine or pedestrian. </a:t>
            </a:r>
          </a:p>
          <a:p>
            <a:r>
              <a:rPr lang="en-US" sz="1200" dirty="0"/>
              <a:t>While there is merit to this approach, it also sought to maintain that cultural distance with the group it was studying. This meant that while much was observed about the group or culture, it was processed through an outside and biased lens. </a:t>
            </a:r>
          </a:p>
          <a:p>
            <a:r>
              <a:rPr lang="en-US" sz="1200" dirty="0"/>
              <a:t>It also meant that cultural knowledges that were too complex to be easily observed or interpreted by outside observers (even those who looked closely) were either misinterpreted or overlooked. </a:t>
            </a:r>
          </a:p>
          <a:p>
            <a:endParaRPr lang="en-GB" sz="1200" dirty="0"/>
          </a:p>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2</a:t>
            </a:fld>
            <a:endParaRPr lang="en-GB"/>
          </a:p>
        </p:txBody>
      </p:sp>
    </p:spTree>
    <p:extLst>
      <p:ext uri="{BB962C8B-B14F-4D97-AF65-F5344CB8AC3E}">
        <p14:creationId xmlns:p14="http://schemas.microsoft.com/office/powerpoint/2010/main" val="803186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Here in the first paragraph of "Deep Play," Geertz establishes an opposition between himself and his wife and the Balinese who live in their own remote little world.</a:t>
            </a:r>
          </a:p>
        </p:txBody>
      </p:sp>
    </p:spTree>
    <p:extLst>
      <p:ext uri="{BB962C8B-B14F-4D97-AF65-F5344CB8AC3E}">
        <p14:creationId xmlns:p14="http://schemas.microsoft.com/office/powerpoint/2010/main" val="293718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85485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22301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He offers no proof anywhere that</a:t>
            </a:r>
          </a:p>
          <a:p>
            <a:r>
              <a:rPr lang="en-GB" dirty="0"/>
              <a:t>the cockfight is so marked for his Balinese. Piling image on image—</a:t>
            </a:r>
          </a:p>
          <a:p>
            <a:r>
              <a:rPr lang="en-GB" dirty="0"/>
              <a:t>"image," "fiction," and "metaphor"—may assuage Geertz's own theoretical</a:t>
            </a:r>
          </a:p>
          <a:p>
            <a:r>
              <a:rPr lang="en-GB" dirty="0"/>
              <a:t>anxiety, but it hardly gets rid of the problem. (Image, fiction,</a:t>
            </a:r>
          </a:p>
          <a:p>
            <a:r>
              <a:rPr lang="en-GB" dirty="0"/>
              <a:t>model, and metaphor are of course no more equivalent than nonperson,</a:t>
            </a:r>
          </a:p>
          <a:p>
            <a:r>
              <a:rPr lang="en-GB" dirty="0" err="1"/>
              <a:t>specter</a:t>
            </a:r>
            <a:r>
              <a:rPr lang="en-GB" dirty="0"/>
              <a:t>, and invisible man.) Cockfights are surely cockfights</a:t>
            </a:r>
          </a:p>
          <a:p>
            <a:r>
              <a:rPr lang="en-GB" dirty="0"/>
              <a:t>for the Balinese—and not images, fictions, models, and metaphors.</a:t>
            </a:r>
          </a:p>
        </p:txBody>
      </p:sp>
    </p:spTree>
    <p:extLst>
      <p:ext uri="{BB962C8B-B14F-4D97-AF65-F5344CB8AC3E}">
        <p14:creationId xmlns:p14="http://schemas.microsoft.com/office/powerpoint/2010/main" val="827294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51221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Theoretical questions have often revolved around the issue of universality versus relativism</a:t>
            </a:r>
          </a:p>
          <a:p>
            <a:r>
              <a:rPr lang="en-GB" dirty="0"/>
              <a:t>Brow’s critique is directly directed at Geertz</a:t>
            </a:r>
          </a:p>
        </p:txBody>
      </p:sp>
    </p:spTree>
    <p:extLst>
      <p:ext uri="{BB962C8B-B14F-4D97-AF65-F5344CB8AC3E}">
        <p14:creationId xmlns:p14="http://schemas.microsoft.com/office/powerpoint/2010/main" val="1694291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https://www.youtube.com/watch?v=HNJSQAL0sEo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Video 2.5 minutes long</a:t>
            </a:r>
          </a:p>
          <a:p>
            <a:endParaRPr lang="en-GB" dirty="0"/>
          </a:p>
        </p:txBody>
      </p:sp>
      <p:sp>
        <p:nvSpPr>
          <p:cNvPr id="4" name="Slide Number Placeholder 3"/>
          <p:cNvSpPr>
            <a:spLocks noGrp="1"/>
          </p:cNvSpPr>
          <p:nvPr>
            <p:ph type="sldNum" sz="quarter" idx="5"/>
          </p:nvPr>
        </p:nvSpPr>
        <p:spPr/>
        <p:txBody>
          <a:bodyPr/>
          <a:lstStyle/>
          <a:p>
            <a:fld id="{EEBEA3DB-1992-4CD6-862E-5F0CA166E9D4}" type="slidenum">
              <a:rPr lang="en-GB" smtClean="0"/>
              <a:t>18</a:t>
            </a:fld>
            <a:endParaRPr lang="en-GB"/>
          </a:p>
        </p:txBody>
      </p:sp>
    </p:spTree>
    <p:extLst>
      <p:ext uri="{BB962C8B-B14F-4D97-AF65-F5344CB8AC3E}">
        <p14:creationId xmlns:p14="http://schemas.microsoft.com/office/powerpoint/2010/main" val="4187246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Fieldwork and the idea of the ’field’ is central to ethnographic practice</a:t>
            </a:r>
          </a:p>
        </p:txBody>
      </p:sp>
    </p:spTree>
    <p:extLst>
      <p:ext uri="{BB962C8B-B14F-4D97-AF65-F5344CB8AC3E}">
        <p14:creationId xmlns:p14="http://schemas.microsoft.com/office/powerpoint/2010/main" val="2605135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sz="1800" b="0" i="0" u="none" strike="noStrike" baseline="0" dirty="0">
                <a:latin typeface="Whitman-RomanOsF"/>
              </a:rPr>
              <a:t>E-P 1983 [1937]. </a:t>
            </a:r>
            <a:r>
              <a:rPr lang="en-GB" sz="1800" b="0" i="1" u="none" strike="noStrike" baseline="0" dirty="0">
                <a:latin typeface="Whitman-ItalicOsF"/>
              </a:rPr>
              <a:t>Witchcraft, Magic and Oracles among the Azande</a:t>
            </a:r>
            <a:r>
              <a:rPr lang="en-GB" sz="1800" b="0" i="0" u="none" strike="noStrike" baseline="0" dirty="0">
                <a:latin typeface="Whitman-RomanOsF"/>
              </a:rPr>
              <a:t>, ed. Eva Gillies. Oxford: Oxford University Press</a:t>
            </a:r>
          </a:p>
          <a:p>
            <a:pPr algn="l"/>
            <a:r>
              <a:rPr lang="en-GB" sz="1800" b="0" i="0" u="none" strike="noStrike" baseline="0" dirty="0">
                <a:latin typeface="Whitman-RomanOsF"/>
              </a:rPr>
              <a:t>First, he asked the famous Finnish ethnologist Westermarck …</a:t>
            </a:r>
          </a:p>
          <a:p>
            <a:pPr algn="l"/>
            <a:r>
              <a:rPr lang="en-GB" sz="1800" b="0" i="0" u="none" strike="noStrike" baseline="0" dirty="0">
                <a:latin typeface="Whitman-RomanOsF"/>
              </a:rPr>
              <a:t>Similar (updated) advice in the late 2000s – 2005-2010 undergraduate years</a:t>
            </a:r>
          </a:p>
          <a:p>
            <a:pPr algn="l"/>
            <a:r>
              <a:rPr lang="en-GB" dirty="0"/>
              <a:t>Evans-Pritchard himself emphasises, later in the same account, that facts are themselves meaningless; in other words, ‘one must know precisely what one wants to know’ and then fashion a suitable methodology from the available techniques</a:t>
            </a:r>
          </a:p>
          <a:p>
            <a:pPr algn="l"/>
            <a:r>
              <a:rPr lang="en-GB" dirty="0"/>
              <a:t>But there is a very good reason why ethnographic fieldwork is so loosely conceived and taught: ‘what one wants to know’ often becomes apparent only after one has begun fieldwork, which shows why proper fieldwork takes a long time. There is – alas – no simple recipe for fieldwork.</a:t>
            </a:r>
          </a:p>
        </p:txBody>
      </p:sp>
    </p:spTree>
    <p:extLst>
      <p:ext uri="{BB962C8B-B14F-4D97-AF65-F5344CB8AC3E}">
        <p14:creationId xmlns:p14="http://schemas.microsoft.com/office/powerpoint/2010/main" val="2623677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96611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800" dirty="0"/>
              <a:t>Some obvious limitations in these definitions; but they capture the essence</a:t>
            </a:r>
          </a:p>
          <a:p>
            <a:pPr algn="l"/>
            <a:r>
              <a:rPr lang="en-GB" sz="800" dirty="0"/>
              <a:t>Ethnography as a loose general description of a method of data collection in various social sciences through (relatively participant) observation; Done </a:t>
            </a:r>
            <a:r>
              <a:rPr lang="en-GB" sz="1200" b="0" i="0" u="none" strike="noStrike" baseline="0" dirty="0">
                <a:latin typeface="Sabon-Roman"/>
              </a:rPr>
              <a:t>by sociologists, cultural studies scholars, science studies specialists, management and marketing researchers, students in education schools, political scientists</a:t>
            </a:r>
            <a:endParaRPr lang="en-GB" sz="800" dirty="0"/>
          </a:p>
          <a:p>
            <a:r>
              <a:rPr lang="en-GB" sz="800" dirty="0"/>
              <a:t>And as a more specific approach within the discipline of anthropology</a:t>
            </a:r>
          </a:p>
          <a:p>
            <a:r>
              <a:rPr lang="en-GB" sz="800" dirty="0"/>
              <a:t>Anthropology has traditionally distinguished itself from sociology through (1) the emphasis placed on participant observation and fieldwork, and (2) studying chiefly non-industrialised societies. Sociology has concentrated on understanding, criticising and managing modern societies, whereas the historical task of anthropology has been to account for the variations and similarities in human existence and, to some extent, to rescue disappearing peoples from oblivion by recording their way of life in writing.</a:t>
            </a:r>
          </a:p>
          <a:p>
            <a:r>
              <a:rPr lang="en-GB" sz="800" dirty="0"/>
              <a:t>Culture - as the focus/object of ethnography</a:t>
            </a:r>
          </a:p>
          <a:p>
            <a:r>
              <a:rPr lang="en-GB" sz="800" dirty="0"/>
              <a:t>Writing - as the essence of ethnography as a method; a specific type of ‘writing’ or description</a:t>
            </a:r>
          </a:p>
          <a:p>
            <a:pPr algn="l"/>
            <a:r>
              <a:rPr lang="en-GB" sz="1200" b="0" i="0" u="none" strike="noStrike" baseline="0" dirty="0">
                <a:latin typeface="ScalaPro-Regular"/>
              </a:rPr>
              <a:t>For a vigorous rebuttal of the assertion that ethnography is inseparable from anthropology, see Ingold 2008. For Ingold, the essence of anthropological works is conceptualisation and theory</a:t>
            </a:r>
          </a:p>
          <a:p>
            <a:pPr algn="l"/>
            <a:endParaRPr lang="en-GB" sz="800" dirty="0"/>
          </a:p>
          <a:p>
            <a:endParaRPr lang="en-GB" sz="900" dirty="0"/>
          </a:p>
        </p:txBody>
      </p:sp>
      <p:sp>
        <p:nvSpPr>
          <p:cNvPr id="4" name="Slide Number Placeholder 3"/>
          <p:cNvSpPr>
            <a:spLocks noGrp="1"/>
          </p:cNvSpPr>
          <p:nvPr>
            <p:ph type="sldNum" sz="quarter" idx="5"/>
          </p:nvPr>
        </p:nvSpPr>
        <p:spPr/>
        <p:txBody>
          <a:bodyPr/>
          <a:lstStyle/>
          <a:p>
            <a:fld id="{8050E3DF-DFD9-4B5A-B51E-86943CFC2C76}" type="slidenum">
              <a:rPr lang="en-GB" smtClean="0"/>
              <a:t>3</a:t>
            </a:fld>
            <a:endParaRPr lang="en-GB"/>
          </a:p>
        </p:txBody>
      </p:sp>
    </p:spTree>
    <p:extLst>
      <p:ext uri="{BB962C8B-B14F-4D97-AF65-F5344CB8AC3E}">
        <p14:creationId xmlns:p14="http://schemas.microsoft.com/office/powerpoint/2010/main" val="3649755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 number of new challenges because of historical changes in the world, including the dramatic transformation of ‘the tribal world’ and the forces of globalisation – from the Internet to migration</a:t>
            </a:r>
          </a:p>
        </p:txBody>
      </p:sp>
    </p:spTree>
    <p:extLst>
      <p:ext uri="{BB962C8B-B14F-4D97-AF65-F5344CB8AC3E}">
        <p14:creationId xmlns:p14="http://schemas.microsoft.com/office/powerpoint/2010/main" val="858216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26698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James Ferguson in Coleman and </a:t>
            </a:r>
            <a:r>
              <a:rPr lang="en-GB" dirty="0" err="1"/>
              <a:t>Hellermann</a:t>
            </a:r>
            <a:endParaRPr lang="en-GB" dirty="0"/>
          </a:p>
          <a:p>
            <a:r>
              <a:rPr lang="en-GB" dirty="0"/>
              <a:t>Marcus (3): Ethnography in/of the World System</a:t>
            </a:r>
          </a:p>
          <a:p>
            <a:endParaRPr lang="en-GB" dirty="0"/>
          </a:p>
        </p:txBody>
      </p:sp>
    </p:spTree>
    <p:extLst>
      <p:ext uri="{BB962C8B-B14F-4D97-AF65-F5344CB8AC3E}">
        <p14:creationId xmlns:p14="http://schemas.microsoft.com/office/powerpoint/2010/main" val="962756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696211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9498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30</a:t>
            </a:fld>
            <a:endParaRPr lang="en-GB"/>
          </a:p>
        </p:txBody>
      </p:sp>
    </p:spTree>
    <p:extLst>
      <p:ext uri="{BB962C8B-B14F-4D97-AF65-F5344CB8AC3E}">
        <p14:creationId xmlns:p14="http://schemas.microsoft.com/office/powerpoint/2010/main" val="2459337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17D87AE4-6094-BE4E-A9C7-BA2733D88C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27C44BEF-C11E-8ADA-01B4-F538DF067E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dirty="0" err="1"/>
              <a:t>Sandu</a:t>
            </a:r>
            <a:r>
              <a:rPr lang="en-GB" altLang="en-US" dirty="0"/>
              <a:t>, Dumitru ed. (2009) Romanian Communities in Spain. Bucharest: Soros Foundation Romania</a:t>
            </a:r>
          </a:p>
          <a:p>
            <a:pPr eaLnBrk="1" hangingPunct="1">
              <a:spcBef>
                <a:spcPct val="0"/>
              </a:spcBef>
            </a:pPr>
            <a:r>
              <a:rPr lang="en-GB" altLang="en-US" dirty="0" err="1"/>
              <a:t>Sandu</a:t>
            </a:r>
            <a:r>
              <a:rPr lang="en-GB" altLang="en-US" dirty="0"/>
              <a:t> Dumitru </a:t>
            </a:r>
            <a:r>
              <a:rPr lang="hu-HU" altLang="en-US" dirty="0"/>
              <a:t>(2005) </a:t>
            </a:r>
            <a:r>
              <a:rPr lang="hu-HU" altLang="en-US" dirty="0" err="1"/>
              <a:t>Emerging</a:t>
            </a:r>
            <a:r>
              <a:rPr lang="hu-HU" altLang="en-US" dirty="0"/>
              <a:t> </a:t>
            </a:r>
            <a:r>
              <a:rPr lang="hu-HU" altLang="en-US" dirty="0" err="1"/>
              <a:t>transnational</a:t>
            </a:r>
            <a:r>
              <a:rPr lang="hu-HU" altLang="en-US" dirty="0"/>
              <a:t> </a:t>
            </a:r>
            <a:r>
              <a:rPr lang="hu-HU" altLang="en-US" dirty="0" err="1"/>
              <a:t>migration</a:t>
            </a:r>
            <a:r>
              <a:rPr lang="hu-HU" altLang="en-US" dirty="0"/>
              <a:t> </a:t>
            </a:r>
            <a:r>
              <a:rPr lang="hu-HU" altLang="en-US" dirty="0" err="1"/>
              <a:t>from</a:t>
            </a:r>
            <a:r>
              <a:rPr lang="hu-HU" altLang="en-US" dirty="0"/>
              <a:t> </a:t>
            </a:r>
            <a:r>
              <a:rPr lang="hu-HU" altLang="en-US" dirty="0" err="1"/>
              <a:t>Romanian</a:t>
            </a:r>
            <a:r>
              <a:rPr lang="hu-HU" altLang="en-US" dirty="0"/>
              <a:t> </a:t>
            </a:r>
            <a:r>
              <a:rPr lang="hu-HU" altLang="en-US" dirty="0" err="1"/>
              <a:t>villages</a:t>
            </a:r>
            <a:r>
              <a:rPr lang="hu-HU" altLang="en-US" dirty="0"/>
              <a:t>. </a:t>
            </a:r>
            <a:r>
              <a:rPr lang="hu-HU" altLang="en-US" i="1" dirty="0" err="1"/>
              <a:t>Current</a:t>
            </a:r>
            <a:r>
              <a:rPr lang="hu-HU" altLang="en-US" i="1" dirty="0"/>
              <a:t> Sociology</a:t>
            </a:r>
            <a:r>
              <a:rPr lang="hu-HU" altLang="en-US" dirty="0"/>
              <a:t>, </a:t>
            </a:r>
            <a:r>
              <a:rPr lang="hu-HU" altLang="en-US" dirty="0" err="1"/>
              <a:t>vol</a:t>
            </a:r>
            <a:r>
              <a:rPr lang="hu-HU" altLang="en-US" dirty="0"/>
              <a:t> 53 (4), pp. 555-582.</a:t>
            </a:r>
            <a:endParaRPr lang="en-GB" altLang="en-US" dirty="0"/>
          </a:p>
        </p:txBody>
      </p:sp>
      <p:sp>
        <p:nvSpPr>
          <p:cNvPr id="15364" name="Slide Number Placeholder 3">
            <a:extLst>
              <a:ext uri="{FF2B5EF4-FFF2-40B4-BE49-F238E27FC236}">
                <a16:creationId xmlns:a16="http://schemas.microsoft.com/office/drawing/2014/main" id="{D072B80D-20D9-F0BA-F608-A511DE131A3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F4F4D499-3797-4B41-A893-1A4C2621DCB3}" type="slidenum">
              <a:rPr lang="en-GB" altLang="en-US"/>
              <a:pPr eaLnBrk="1" hangingPunct="1"/>
              <a:t>31</a:t>
            </a:fld>
            <a:endParaRPr lang="en-GB"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7BBC8720-FFC7-07B8-AE34-D586EA87D3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01857EE1-6B30-26D3-447C-438F2DB7F3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p>
        </p:txBody>
      </p:sp>
      <p:sp>
        <p:nvSpPr>
          <p:cNvPr id="16388" name="Slide Number Placeholder 3">
            <a:extLst>
              <a:ext uri="{FF2B5EF4-FFF2-40B4-BE49-F238E27FC236}">
                <a16:creationId xmlns:a16="http://schemas.microsoft.com/office/drawing/2014/main" id="{2C748F3C-EC4D-5BC3-B369-D1CA02ED52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630C3CA-36C0-48F8-8063-D3D478A5F23F}" type="slidenum">
              <a:rPr lang="en-GB" altLang="en-US"/>
              <a:pPr eaLnBrk="1" hangingPunct="1"/>
              <a:t>32</a:t>
            </a:fld>
            <a:endParaRPr lang="en-GB"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922C0F5D-C984-9409-0B05-3B3D9A980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A950A8C-FADC-F394-B463-98B019B051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p>
        </p:txBody>
      </p:sp>
      <p:sp>
        <p:nvSpPr>
          <p:cNvPr id="17412" name="Slide Number Placeholder 3">
            <a:extLst>
              <a:ext uri="{FF2B5EF4-FFF2-40B4-BE49-F238E27FC236}">
                <a16:creationId xmlns:a16="http://schemas.microsoft.com/office/drawing/2014/main" id="{C80815D3-971A-58B6-34B3-0EAB46F9F2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DEB45D4-9F57-4F7C-A1BD-100303411822}" type="slidenum">
              <a:rPr lang="en-GB" altLang="en-US"/>
              <a:pPr eaLnBrk="1" hangingPunct="1"/>
              <a:t>33</a:t>
            </a:fld>
            <a:endParaRPr lang="en-GB"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5EFB11C1-8307-792A-9B8C-BC7E6B33FD2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4B9293FF-D9A9-376A-FB45-A0B3336474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p>
        </p:txBody>
      </p:sp>
      <p:sp>
        <p:nvSpPr>
          <p:cNvPr id="18436" name="Slide Number Placeholder 3">
            <a:extLst>
              <a:ext uri="{FF2B5EF4-FFF2-40B4-BE49-F238E27FC236}">
                <a16:creationId xmlns:a16="http://schemas.microsoft.com/office/drawing/2014/main" id="{999AE2FF-1FD0-E42C-D9A6-2F3752A33A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620DFCA-388E-424B-B030-1660047145F2}" type="slidenum">
              <a:rPr lang="en-GB" altLang="en-US"/>
              <a:pPr eaLnBrk="1" hangingPunct="1"/>
              <a:t>34</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Which makes its origins as prestigious as those of philosophy and historiography; </a:t>
            </a:r>
            <a:r>
              <a:rPr lang="en-GB" sz="1800" b="0" i="0" u="none" strike="noStrike" baseline="0" dirty="0">
                <a:latin typeface="ScalaPro-Regular"/>
              </a:rPr>
              <a:t>Herodotus </a:t>
            </a:r>
            <a:r>
              <a:rPr lang="en-GB" sz="1800" b="0" i="1" u="none" strike="noStrike" baseline="0" dirty="0">
                <a:latin typeface="ScalaPro-Italic"/>
              </a:rPr>
              <a:t>Histories</a:t>
            </a:r>
            <a:endParaRPr lang="en-GB" dirty="0"/>
          </a:p>
          <a:p>
            <a:r>
              <a:rPr lang="en-GB" dirty="0"/>
              <a:t>Both ‘barbarian’ and ‘ethnography’ as invented</a:t>
            </a:r>
          </a:p>
          <a:p>
            <a:r>
              <a:rPr lang="en-GB" dirty="0"/>
              <a:t>As we’ll see, what contemporary ethnography must grapple with is something similar: unprecedented levels of global cultural contact and diffusion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t>The historic link with imperialism means that modern conceptions of ethnography remain largely associated with the description of “primitive” peoples and colonial subjects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t>Ethnography is therefore “imagined” as a science in which the habits and customs of remote or exotic peoples are conscientiously documented by intrepid Europeans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dirty="0"/>
          </a:p>
          <a:p>
            <a:endParaRPr lang="en-GB" dirty="0"/>
          </a:p>
          <a:p>
            <a:endParaRPr lang="en-GB" dirty="0"/>
          </a:p>
        </p:txBody>
      </p:sp>
    </p:spTree>
    <p:extLst>
      <p:ext uri="{BB962C8B-B14F-4D97-AF65-F5344CB8AC3E}">
        <p14:creationId xmlns:p14="http://schemas.microsoft.com/office/powerpoint/2010/main" val="1343158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C68EB7A9-CC6B-0AE7-B89E-90128F9AD6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8E995C1-A141-A645-C56D-F671D26AAD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p>
        </p:txBody>
      </p:sp>
      <p:sp>
        <p:nvSpPr>
          <p:cNvPr id="19460" name="Slide Number Placeholder 3">
            <a:extLst>
              <a:ext uri="{FF2B5EF4-FFF2-40B4-BE49-F238E27FC236}">
                <a16:creationId xmlns:a16="http://schemas.microsoft.com/office/drawing/2014/main" id="{DA1CF46B-FAE0-2DC1-BF09-3B2F4CC819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A1DA7FA-1B14-426A-8BC6-84D554EF39FF}" type="slidenum">
              <a:rPr lang="en-GB" altLang="en-US"/>
              <a:pPr eaLnBrk="1" hangingPunct="1"/>
              <a:t>35</a:t>
            </a:fld>
            <a:endParaRPr lang="en-GB"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70959E58-65A4-3C50-4B87-8CF558202C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8259237-2232-6F41-6EE1-D84AEEDBFC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p>
        </p:txBody>
      </p:sp>
      <p:sp>
        <p:nvSpPr>
          <p:cNvPr id="20484" name="Slide Number Placeholder 3">
            <a:extLst>
              <a:ext uri="{FF2B5EF4-FFF2-40B4-BE49-F238E27FC236}">
                <a16:creationId xmlns:a16="http://schemas.microsoft.com/office/drawing/2014/main" id="{2A3093EA-172C-FB97-8A58-F9A6643B65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8D293B4-F34A-43F8-81E7-3A3BA869987A}" type="slidenum">
              <a:rPr lang="en-GB" altLang="en-US"/>
              <a:pPr eaLnBrk="1" hangingPunct="1"/>
              <a:t>36</a:t>
            </a:fld>
            <a:endParaRPr lang="en-GB"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37</a:t>
            </a:fld>
            <a:endParaRPr lang="en-GB"/>
          </a:p>
        </p:txBody>
      </p:sp>
    </p:spTree>
    <p:extLst>
      <p:ext uri="{BB962C8B-B14F-4D97-AF65-F5344CB8AC3E}">
        <p14:creationId xmlns:p14="http://schemas.microsoft.com/office/powerpoint/2010/main" val="1154254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50E3DF-DFD9-4B5A-B51E-86943CFC2C76}" type="slidenum">
              <a:rPr lang="en-GB" smtClean="0"/>
              <a:t>38</a:t>
            </a:fld>
            <a:endParaRPr lang="en-GB"/>
          </a:p>
        </p:txBody>
      </p:sp>
    </p:spTree>
    <p:extLst>
      <p:ext uri="{BB962C8B-B14F-4D97-AF65-F5344CB8AC3E}">
        <p14:creationId xmlns:p14="http://schemas.microsoft.com/office/powerpoint/2010/main" val="1669190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Which makes its origins as prestigious as those of philosophy and historiography; </a:t>
            </a:r>
            <a:r>
              <a:rPr lang="en-GB" sz="1800" b="0" i="0" u="none" strike="noStrike" baseline="0" dirty="0">
                <a:latin typeface="ScalaPro-Regular"/>
              </a:rPr>
              <a:t>Herodotus </a:t>
            </a:r>
            <a:r>
              <a:rPr lang="en-GB" sz="1800" b="0" i="1" u="none" strike="noStrike" baseline="0" dirty="0">
                <a:latin typeface="ScalaPro-Italic"/>
              </a:rPr>
              <a:t>Histories</a:t>
            </a:r>
            <a:endParaRPr lang="en-GB" dirty="0"/>
          </a:p>
          <a:p>
            <a:r>
              <a:rPr lang="en-GB" dirty="0"/>
              <a:t>Both ‘barbarian’ and ‘ethnography’ as invented</a:t>
            </a:r>
          </a:p>
          <a:p>
            <a:r>
              <a:rPr lang="en-GB" dirty="0"/>
              <a:t>As we’ll see, what contemporary ethnography must grapple with is something similar: unprecedented levels of global cultural contact and diffusion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t>The historic link with imperialism means that modern conceptions of ethnography remain largely associated with the description of “primitive” peoples and colonial subjects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t>Ethnography is therefore “imagined” as a science in which the habits and customs of remote or exotic peoples are conscientiously documented by intrepid Europeans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dirty="0"/>
          </a:p>
          <a:p>
            <a:endParaRPr lang="en-GB" dirty="0"/>
          </a:p>
          <a:p>
            <a:endParaRPr lang="en-GB" dirty="0"/>
          </a:p>
        </p:txBody>
      </p:sp>
    </p:spTree>
    <p:extLst>
      <p:ext uri="{BB962C8B-B14F-4D97-AF65-F5344CB8AC3E}">
        <p14:creationId xmlns:p14="http://schemas.microsoft.com/office/powerpoint/2010/main" val="1300048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Which makes its origins as prestigious as those of philosophy and historiography; </a:t>
            </a:r>
            <a:r>
              <a:rPr lang="en-GB" sz="1800" b="0" i="0" u="none" strike="noStrike" baseline="0" dirty="0">
                <a:latin typeface="ScalaPro-Regular"/>
              </a:rPr>
              <a:t>Herodotus </a:t>
            </a:r>
            <a:r>
              <a:rPr lang="en-GB" sz="1800" b="0" i="1" u="none" strike="noStrike" baseline="0" dirty="0">
                <a:latin typeface="ScalaPro-Italic"/>
              </a:rPr>
              <a:t>Histories</a:t>
            </a:r>
            <a:endParaRPr lang="en-GB" dirty="0"/>
          </a:p>
          <a:p>
            <a:r>
              <a:rPr lang="en-GB" dirty="0"/>
              <a:t>Both ‘barbarian’ and ‘ethnography’ as invented</a:t>
            </a:r>
          </a:p>
          <a:p>
            <a:r>
              <a:rPr lang="en-GB" dirty="0"/>
              <a:t>As we’ll see, what contemporary ethnography must grapple with is something similar: unprecedented levels of global cultural contact and diffusion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t>The historic link with imperialism means that modern conceptions of ethnography remain largely associated with the description of “primitive” peoples and colonial subjects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t>Ethnography is therefore “imagined” as a science in which the habits and customs of remote or exotic peoples are conscientiously documented by intrepid Europeans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baseline="0" dirty="0">
                <a:latin typeface="Times New Roman" panose="02020603050405020304" pitchFamily="18" charset="0"/>
              </a:rPr>
              <a:t>By the early sixteenth century in Europe, it was conventional for travel accounts to consist o f a combination o f first-person narration, recounting one's trip, and description o f the flora and fauna of regions passed through and the manners and customs o f the inhabitants.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endParaRPr lang="en-GB" dirty="0"/>
          </a:p>
          <a:p>
            <a:endParaRPr lang="en-GB" dirty="0"/>
          </a:p>
        </p:txBody>
      </p:sp>
    </p:spTree>
    <p:extLst>
      <p:ext uri="{BB962C8B-B14F-4D97-AF65-F5344CB8AC3E}">
        <p14:creationId xmlns:p14="http://schemas.microsoft.com/office/powerpoint/2010/main" val="391690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sz="1800" b="0" i="0" u="none" strike="noStrike" baseline="0" dirty="0">
                <a:latin typeface="Times New Roman" panose="02020603050405020304" pitchFamily="18" charset="0"/>
              </a:rPr>
              <a:t>Mungo Park's </a:t>
            </a:r>
            <a:r>
              <a:rPr lang="en-GB" sz="1800" b="0" i="1" u="none" strike="noStrike" baseline="0" dirty="0">
                <a:latin typeface="Times New Roman" panose="02020603050405020304" pitchFamily="18" charset="0"/>
              </a:rPr>
              <a:t>Travels in the Interior Districts of Africa </a:t>
            </a:r>
            <a:r>
              <a:rPr lang="en-GB" sz="1800" b="0" i="0" u="none" strike="noStrike" baseline="0" dirty="0">
                <a:latin typeface="Times New Roman" panose="02020603050405020304" pitchFamily="18" charset="0"/>
              </a:rPr>
              <a:t>(1799)</a:t>
            </a:r>
          </a:p>
          <a:p>
            <a:pPr algn="l"/>
            <a:r>
              <a:rPr lang="en-GB" sz="1800" b="0" i="0" u="none" strike="noStrike" baseline="0" dirty="0">
                <a:latin typeface="Times New Roman" panose="02020603050405020304" pitchFamily="18" charset="0"/>
              </a:rPr>
              <a:t>Raymond Firth’s </a:t>
            </a:r>
            <a:r>
              <a:rPr lang="en-GB" sz="1800" b="0" i="1" u="none" strike="noStrike" baseline="0" dirty="0">
                <a:latin typeface="Times New Roman" panose="02020603050405020304" pitchFamily="18" charset="0"/>
              </a:rPr>
              <a:t>We, the Tikopia </a:t>
            </a:r>
            <a:r>
              <a:rPr lang="en-GB" sz="1800" b="0" i="0" u="none" strike="noStrike" baseline="0" dirty="0">
                <a:latin typeface="Times New Roman" panose="02020603050405020304" pitchFamily="18" charset="0"/>
              </a:rPr>
              <a:t>(1936) introduces himself via the classic Polynesian arrival scene. T h </a:t>
            </a:r>
            <a:r>
              <a:rPr lang="en-GB" sz="1800" b="0" i="0" u="none" strike="noStrike" baseline="0" dirty="0" err="1">
                <a:latin typeface="Times New Roman" panose="02020603050405020304" pitchFamily="18" charset="0"/>
              </a:rPr>
              <a:t>i</a:t>
            </a:r>
            <a:r>
              <a:rPr lang="en-GB" sz="1800" b="0" i="0" u="none" strike="noStrike" baseline="0" dirty="0">
                <a:latin typeface="Times New Roman" panose="02020603050405020304" pitchFamily="18" charset="0"/>
              </a:rPr>
              <a:t> s scene became a commonplace in the literature of the South Sea explorations of Cook, Bougainville and others in the 1760s and 70s</a:t>
            </a:r>
          </a:p>
          <a:p>
            <a:pPr algn="l"/>
            <a:r>
              <a:rPr lang="en-GB" sz="1800" b="0" i="0" u="none" strike="noStrike" baseline="0" dirty="0">
                <a:latin typeface="Times New Roman" panose="02020603050405020304" pitchFamily="18" charset="0"/>
              </a:rPr>
              <a:t>Malinowski’s "brief outline of an Ethnographer’s tribulations" in the intro to Argonauts</a:t>
            </a:r>
          </a:p>
          <a:p>
            <a:pPr algn="l"/>
            <a:r>
              <a:rPr lang="en-GB" sz="1800" b="0" i="0" u="none" strike="noStrike" baseline="0" dirty="0">
                <a:latin typeface="Times New Roman" panose="02020603050405020304" pitchFamily="18" charset="0"/>
              </a:rPr>
              <a:t>Firth and Malinowski, then, both invoke well-established images from travel literature in their opening view o f the ethnographer</a:t>
            </a:r>
          </a:p>
        </p:txBody>
      </p:sp>
    </p:spTree>
    <p:extLst>
      <p:ext uri="{BB962C8B-B14F-4D97-AF65-F5344CB8AC3E}">
        <p14:creationId xmlns:p14="http://schemas.microsoft.com/office/powerpoint/2010/main" val="2777467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a:p>
            <a:r>
              <a:rPr lang="en-GB" dirty="0"/>
              <a:t>Still, the distinctiveness of ethnography lies in the minutiae of its recording of information and description of events</a:t>
            </a:r>
          </a:p>
          <a:p>
            <a:r>
              <a:rPr lang="en-GB" dirty="0"/>
              <a:t>One obvious reason is that most anthropological studies now take place in complex large-scale settings and are not limited to villages</a:t>
            </a:r>
          </a:p>
          <a:p>
            <a:pPr algn="l"/>
            <a:r>
              <a:rPr lang="en-GB" sz="1800" b="0" i="0" u="none" strike="noStrike" baseline="0" dirty="0">
                <a:latin typeface="Whitman-RomanOsF"/>
              </a:rPr>
              <a:t>Another reason is the growing specialisation within the discipline, which has turned many professionals into highly specialised sub-disciplinary experts focusing, say, on medical systems, socialisation, public rituals or political rhetoric in particular societies</a:t>
            </a:r>
          </a:p>
          <a:p>
            <a:pPr algn="l"/>
            <a:r>
              <a:rPr lang="en-GB" dirty="0"/>
              <a:t>A third, related, reason is the fact that a wealth of general ethnography has already been carried out on most regions, so it is frequently unnecessary to begin from scratch</a:t>
            </a:r>
          </a:p>
        </p:txBody>
      </p:sp>
    </p:spTree>
    <p:extLst>
      <p:ext uri="{BB962C8B-B14F-4D97-AF65-F5344CB8AC3E}">
        <p14:creationId xmlns:p14="http://schemas.microsoft.com/office/powerpoint/2010/main" val="2281114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Gaining entry and writing about it</a:t>
            </a:r>
          </a:p>
        </p:txBody>
      </p:sp>
      <p:sp>
        <p:nvSpPr>
          <p:cNvPr id="4" name="Slide Number Placeholder 3"/>
          <p:cNvSpPr>
            <a:spLocks noGrp="1"/>
          </p:cNvSpPr>
          <p:nvPr>
            <p:ph type="sldNum" sz="quarter" idx="5"/>
          </p:nvPr>
        </p:nvSpPr>
        <p:spPr/>
        <p:txBody>
          <a:bodyPr/>
          <a:lstStyle/>
          <a:p>
            <a:fld id="{EEBEA3DB-1992-4CD6-862E-5F0CA166E9D4}" type="slidenum">
              <a:rPr lang="en-GB" smtClean="0"/>
              <a:t>10</a:t>
            </a:fld>
            <a:endParaRPr lang="en-GB"/>
          </a:p>
        </p:txBody>
      </p:sp>
    </p:spTree>
    <p:extLst>
      <p:ext uri="{BB962C8B-B14F-4D97-AF65-F5344CB8AC3E}">
        <p14:creationId xmlns:p14="http://schemas.microsoft.com/office/powerpoint/2010/main" val="2009866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41032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BF7B5-2263-6AF6-769D-EA2FB29E982D}"/>
              </a:ext>
            </a:extLst>
          </p:cNvPr>
          <p:cNvPicPr>
            <a:picLocks noChangeAspect="1"/>
          </p:cNvPicPr>
          <p:nvPr userDrawn="1"/>
        </p:nvPicPr>
        <p:blipFill>
          <a:blip r:embed="rId2"/>
          <a:srcRect/>
          <a:stretch/>
        </p:blipFill>
        <p:spPr>
          <a:xfrm>
            <a:off x="0" y="-7869"/>
            <a:ext cx="9144000" cy="5143500"/>
          </a:xfrm>
          <a:prstGeom prst="rect">
            <a:avLst/>
          </a:prstGeom>
        </p:spPr>
      </p:pic>
      <p:sp>
        <p:nvSpPr>
          <p:cNvPr id="2" name="Title 1"/>
          <p:cNvSpPr>
            <a:spLocks noGrp="1"/>
          </p:cNvSpPr>
          <p:nvPr>
            <p:ph type="ctrTitle" hasCustomPrompt="1"/>
          </p:nvPr>
        </p:nvSpPr>
        <p:spPr>
          <a:xfrm>
            <a:off x="1506453" y="2512608"/>
            <a:ext cx="6131085" cy="781398"/>
          </a:xfrm>
          <a:prstGeom prst="rect">
            <a:avLst/>
          </a:prstGeom>
          <a:effectLst>
            <a:outerShdw blurRad="50800" dist="38100" algn="l" rotWithShape="0">
              <a:prstClr val="black">
                <a:alpha val="40000"/>
              </a:prstClr>
            </a:outerShdw>
          </a:effectLst>
        </p:spPr>
        <p:txBody>
          <a:bodyPr anchor="t">
            <a:noAutofit/>
          </a:bodyPr>
          <a:lstStyle>
            <a:lvl1pPr algn="ctr">
              <a:defRPr sz="3200"/>
            </a:lvl1pPr>
          </a:lstStyle>
          <a:p>
            <a:r>
              <a:rPr lang="en-US" dirty="0"/>
              <a:t>Title</a:t>
            </a:r>
          </a:p>
        </p:txBody>
      </p:sp>
      <p:sp>
        <p:nvSpPr>
          <p:cNvPr id="3" name="Subtitle 2"/>
          <p:cNvSpPr>
            <a:spLocks noGrp="1"/>
          </p:cNvSpPr>
          <p:nvPr>
            <p:ph type="subTitle" idx="1" hasCustomPrompt="1"/>
          </p:nvPr>
        </p:nvSpPr>
        <p:spPr>
          <a:xfrm>
            <a:off x="2956853" y="3318386"/>
            <a:ext cx="3230289" cy="374810"/>
          </a:xfrm>
          <a:prstGeom prst="rect">
            <a:avLst/>
          </a:prstGeom>
        </p:spPr>
        <p:txBody>
          <a:bodyPr/>
          <a:lstStyle>
            <a:lvl1pPr marL="0" indent="0" algn="ctr">
              <a:buNone/>
              <a:defRPr b="1">
                <a:solidFill>
                  <a:srgbClr val="5E8F3D"/>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Week</a:t>
            </a:r>
          </a:p>
        </p:txBody>
      </p:sp>
      <p:pic>
        <p:nvPicPr>
          <p:cNvPr id="13" name="Graphic 12" descr="Lecturer with solid fill">
            <a:extLst>
              <a:ext uri="{FF2B5EF4-FFF2-40B4-BE49-F238E27FC236}">
                <a16:creationId xmlns:a16="http://schemas.microsoft.com/office/drawing/2014/main" id="{0902C7C1-7DD9-E8D0-4505-8147D9E38D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6453" y="3699520"/>
            <a:ext cx="213499" cy="213499"/>
          </a:xfrm>
          <a:prstGeom prst="rect">
            <a:avLst/>
          </a:prstGeom>
        </p:spPr>
      </p:pic>
      <p:pic>
        <p:nvPicPr>
          <p:cNvPr id="16" name="Graphic 15" descr="Daily calendar with solid fill">
            <a:extLst>
              <a:ext uri="{FF2B5EF4-FFF2-40B4-BE49-F238E27FC236}">
                <a16:creationId xmlns:a16="http://schemas.microsoft.com/office/drawing/2014/main" id="{9BD152D6-1D7A-55CE-37FE-209C0280C8A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06453" y="3935854"/>
            <a:ext cx="197906" cy="197906"/>
          </a:xfrm>
          <a:prstGeom prst="rect">
            <a:avLst/>
          </a:prstGeom>
        </p:spPr>
      </p:pic>
      <p:sp>
        <p:nvSpPr>
          <p:cNvPr id="17" name="TextBox 16">
            <a:extLst>
              <a:ext uri="{FF2B5EF4-FFF2-40B4-BE49-F238E27FC236}">
                <a16:creationId xmlns:a16="http://schemas.microsoft.com/office/drawing/2014/main" id="{FE7AF914-6614-3836-D8D9-25838D033A3C}"/>
              </a:ext>
            </a:extLst>
          </p:cNvPr>
          <p:cNvSpPr txBox="1"/>
          <p:nvPr userDrawn="1"/>
        </p:nvSpPr>
        <p:spPr>
          <a:xfrm>
            <a:off x="1644488" y="3658387"/>
            <a:ext cx="1453941" cy="307777"/>
          </a:xfrm>
          <a:prstGeom prst="rect">
            <a:avLst/>
          </a:prstGeom>
          <a:noFill/>
        </p:spPr>
        <p:txBody>
          <a:bodyPr wrap="square" rtlCol="0">
            <a:spAutoFit/>
          </a:bodyPr>
          <a:lstStyle/>
          <a:p>
            <a:r>
              <a:rPr lang="en-GB" sz="1400" b="1" dirty="0">
                <a:solidFill>
                  <a:schemeClr val="tx1">
                    <a:lumMod val="85000"/>
                    <a:lumOff val="15000"/>
                  </a:schemeClr>
                </a:solidFill>
                <a:latin typeface="Arial Narrow" panose="020B0606020202030204" pitchFamily="34" charset="0"/>
              </a:rPr>
              <a:t>Dr Chris Moreh</a:t>
            </a:r>
          </a:p>
        </p:txBody>
      </p:sp>
      <p:sp>
        <p:nvSpPr>
          <p:cNvPr id="18" name="TextBox 17">
            <a:extLst>
              <a:ext uri="{FF2B5EF4-FFF2-40B4-BE49-F238E27FC236}">
                <a16:creationId xmlns:a16="http://schemas.microsoft.com/office/drawing/2014/main" id="{DC257CE5-ACA0-76F1-5217-13A629AF568D}"/>
              </a:ext>
            </a:extLst>
          </p:cNvPr>
          <p:cNvSpPr txBox="1"/>
          <p:nvPr userDrawn="1"/>
        </p:nvSpPr>
        <p:spPr>
          <a:xfrm>
            <a:off x="1644488" y="3879128"/>
            <a:ext cx="1453941" cy="307777"/>
          </a:xfrm>
          <a:prstGeom prst="rect">
            <a:avLst/>
          </a:prstGeom>
          <a:noFill/>
        </p:spPr>
        <p:txBody>
          <a:bodyPr wrap="square" rtlCol="0">
            <a:spAutoFit/>
          </a:bodyPr>
          <a:lstStyle/>
          <a:p>
            <a:r>
              <a:rPr lang="en-GB" sz="1400" b="1" dirty="0">
                <a:solidFill>
                  <a:schemeClr val="tx1">
                    <a:lumMod val="85000"/>
                    <a:lumOff val="15000"/>
                  </a:schemeClr>
                </a:solidFill>
                <a:latin typeface="Arial Narrow" panose="020B0606020202030204" pitchFamily="34" charset="0"/>
              </a:rPr>
              <a:t>2023/2024</a:t>
            </a:r>
          </a:p>
        </p:txBody>
      </p:sp>
      <p:pic>
        <p:nvPicPr>
          <p:cNvPr id="28" name="Picture 27">
            <a:extLst>
              <a:ext uri="{FF2B5EF4-FFF2-40B4-BE49-F238E27FC236}">
                <a16:creationId xmlns:a16="http://schemas.microsoft.com/office/drawing/2014/main" id="{84562F15-5D22-9ECC-782E-02146EB667A6}"/>
              </a:ext>
            </a:extLst>
          </p:cNvPr>
          <p:cNvPicPr>
            <a:picLocks noChangeAspect="1"/>
          </p:cNvPicPr>
          <p:nvPr userDrawn="1"/>
        </p:nvPicPr>
        <p:blipFill>
          <a:blip r:embed="rId7"/>
          <a:srcRect/>
          <a:stretch/>
        </p:blipFill>
        <p:spPr>
          <a:xfrm>
            <a:off x="1380269" y="637860"/>
            <a:ext cx="6383452" cy="1788479"/>
          </a:xfrm>
          <a:prstGeom prst="rect">
            <a:avLst/>
          </a:prstGeom>
        </p:spPr>
      </p:pic>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7" name="Rectangle 6">
            <a:extLst>
              <a:ext uri="{FF2B5EF4-FFF2-40B4-BE49-F238E27FC236}">
                <a16:creationId xmlns:a16="http://schemas.microsoft.com/office/drawing/2014/main" id="{AD0EF9C7-D113-CFA2-908E-4C505674E25B}"/>
              </a:ext>
            </a:extLst>
          </p:cNvPr>
          <p:cNvSpPr/>
          <p:nvPr userDrawn="1"/>
        </p:nvSpPr>
        <p:spPr>
          <a:xfrm>
            <a:off x="457200" y="795153"/>
            <a:ext cx="4544438" cy="217923"/>
          </a:xfrm>
          <a:prstGeom prst="rect">
            <a:avLst/>
          </a:prstGeom>
          <a:solidFill>
            <a:srgbClr val="FFF4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&lt;/&gt;</a:t>
            </a:r>
          </a:p>
        </p:txBody>
      </p:sp>
      <p:sp>
        <p:nvSpPr>
          <p:cNvPr id="3" name="Text Placeholder 3">
            <a:extLst>
              <a:ext uri="{FF2B5EF4-FFF2-40B4-BE49-F238E27FC236}">
                <a16:creationId xmlns:a16="http://schemas.microsoft.com/office/drawing/2014/main" id="{9230A994-0349-2ECC-612E-CA66214407C1}"/>
              </a:ext>
            </a:extLst>
          </p:cNvPr>
          <p:cNvSpPr>
            <a:spLocks noGrp="1"/>
          </p:cNvSpPr>
          <p:nvPr>
            <p:ph type="body" sz="half" idx="2"/>
          </p:nvPr>
        </p:nvSpPr>
        <p:spPr>
          <a:xfrm>
            <a:off x="457200" y="1103875"/>
            <a:ext cx="4555554" cy="3744419"/>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13">
            <a:extLst>
              <a:ext uri="{FF2B5EF4-FFF2-40B4-BE49-F238E27FC236}">
                <a16:creationId xmlns:a16="http://schemas.microsoft.com/office/drawing/2014/main" id="{F2D88C25-46CF-1625-0335-D16D0CFF5B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1B9C554B-7E7A-3015-1DF3-6130D7D3568C}"/>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108EE0C6-B2B1-B8CC-8ED9-05F5E01E9C37}"/>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7" name="Text Placeholder 13">
            <a:extLst>
              <a:ext uri="{FF2B5EF4-FFF2-40B4-BE49-F238E27FC236}">
                <a16:creationId xmlns:a16="http://schemas.microsoft.com/office/drawing/2014/main" id="{A58E1145-CE35-74B4-04F3-3F6A2CFDD3E2}"/>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8" name="Text Placeholder 13">
            <a:extLst>
              <a:ext uri="{FF2B5EF4-FFF2-40B4-BE49-F238E27FC236}">
                <a16:creationId xmlns:a16="http://schemas.microsoft.com/office/drawing/2014/main" id="{CB93C2E5-0D44-15AF-EE6B-BE5799D8B00C}"/>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498150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10" name="Rectangle 9">
            <a:extLst>
              <a:ext uri="{FF2B5EF4-FFF2-40B4-BE49-F238E27FC236}">
                <a16:creationId xmlns:a16="http://schemas.microsoft.com/office/drawing/2014/main" id="{181FEFBD-4227-460D-52B0-6E1E0EB0F2ED}"/>
              </a:ext>
            </a:extLst>
          </p:cNvPr>
          <p:cNvSpPr/>
          <p:nvPr userDrawn="1"/>
        </p:nvSpPr>
        <p:spPr>
          <a:xfrm>
            <a:off x="457200" y="795153"/>
            <a:ext cx="4555554" cy="212180"/>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Output</a:t>
            </a:r>
          </a:p>
        </p:txBody>
      </p:sp>
      <p:sp>
        <p:nvSpPr>
          <p:cNvPr id="3" name="Text Placeholder 13">
            <a:extLst>
              <a:ext uri="{FF2B5EF4-FFF2-40B4-BE49-F238E27FC236}">
                <a16:creationId xmlns:a16="http://schemas.microsoft.com/office/drawing/2014/main" id="{7FC397DE-4A0E-A3E8-5FCE-2E25782804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7" name="Text Placeholder 13">
            <a:extLst>
              <a:ext uri="{FF2B5EF4-FFF2-40B4-BE49-F238E27FC236}">
                <a16:creationId xmlns:a16="http://schemas.microsoft.com/office/drawing/2014/main" id="{42A8D10E-77E4-4EB7-D6B9-9A0C7501508A}"/>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4" name="Text Placeholder 13">
            <a:extLst>
              <a:ext uri="{FF2B5EF4-FFF2-40B4-BE49-F238E27FC236}">
                <a16:creationId xmlns:a16="http://schemas.microsoft.com/office/drawing/2014/main" id="{C690974B-CD22-3C61-9C47-6F66F13E0AD9}"/>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EE4D8AE8-0159-1D2D-8060-CDAD41BDD9A1}"/>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E8D942F4-8A01-DE60-53EF-201B2D334754}"/>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accent1">
              <a:lumMod val="20000"/>
              <a:lumOff val="80000"/>
            </a:schemeClr>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14683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719-9845-1AAF-977B-85BACA444DFB}"/>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392C0E-7183-B43D-1E1C-4C8321788DE8}"/>
              </a:ext>
            </a:extLst>
          </p:cNvPr>
          <p:cNvSpPr>
            <a:spLocks noGrp="1"/>
          </p:cNvSpPr>
          <p:nvPr>
            <p:ph type="body" orient="vert" idx="1"/>
          </p:nvPr>
        </p:nvSpPr>
        <p:spPr>
          <a:xfrm>
            <a:off x="457200" y="637953"/>
            <a:ext cx="8229600" cy="4222937"/>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F2D0BD08-ADDB-3A6B-A0AB-7FE353AA8D66}"/>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17FDCA86-3890-4928-996B-040E278932C4}"/>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252677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60041F-3C76-27AA-A693-10CB6F051CE7}"/>
              </a:ext>
            </a:extLst>
          </p:cNvPr>
          <p:cNvSpPr>
            <a:spLocks noGrp="1"/>
          </p:cNvSpPr>
          <p:nvPr>
            <p:ph type="title" orient="vert"/>
          </p:nvPr>
        </p:nvSpPr>
        <p:spPr>
          <a:xfrm>
            <a:off x="7499350" y="914400"/>
            <a:ext cx="1187450" cy="3886935"/>
          </a:xfrm>
          <a:prstGeom prst="rect">
            <a:avLst/>
          </a:prstGeom>
        </p:spPr>
        <p:txBody>
          <a:bodyPr vert="eaVert">
            <a:normAutofit/>
          </a:bodyPr>
          <a:lstStyle>
            <a:lvl1pPr>
              <a:defRPr sz="2800"/>
            </a:lvl1p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FC016C3-3E32-BD6D-B88D-09591C670EC7}"/>
              </a:ext>
            </a:extLst>
          </p:cNvPr>
          <p:cNvSpPr>
            <a:spLocks noGrp="1"/>
          </p:cNvSpPr>
          <p:nvPr>
            <p:ph type="body" orient="vert" idx="1"/>
          </p:nvPr>
        </p:nvSpPr>
        <p:spPr>
          <a:xfrm>
            <a:off x="457200" y="274638"/>
            <a:ext cx="6818243" cy="4555779"/>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E16D387F-1CFB-E90A-4318-8094988DFCE2}"/>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8743F5CF-6F91-B67E-60C4-82B03C74F87F}"/>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1226111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C1DFA72-1E4C-6222-D23E-CA61D92BD764}"/>
              </a:ext>
            </a:extLst>
          </p:cNvPr>
          <p:cNvSpPr txBox="1"/>
          <p:nvPr userDrawn="1"/>
        </p:nvSpPr>
        <p:spPr>
          <a:xfrm>
            <a:off x="457200" y="175726"/>
            <a:ext cx="2552400" cy="584775"/>
          </a:xfrm>
          <a:prstGeom prst="rect">
            <a:avLst/>
          </a:prstGeom>
          <a:noFill/>
        </p:spPr>
        <p:txBody>
          <a:bodyPr wrap="square" rtlCol="0">
            <a:spAutoFit/>
          </a:bodyPr>
          <a:lstStyle/>
          <a:p>
            <a:r>
              <a:rPr lang="en-GB" sz="3200" b="1" dirty="0">
                <a:solidFill>
                  <a:schemeClr val="tx2">
                    <a:lumMod val="50000"/>
                  </a:schemeClr>
                </a:solidFill>
                <a:latin typeface="Arial Narrow" panose="020B0606020202030204" pitchFamily="34" charset="0"/>
              </a:rPr>
              <a:t>References</a:t>
            </a:r>
          </a:p>
        </p:txBody>
      </p:sp>
      <p:sp>
        <p:nvSpPr>
          <p:cNvPr id="15" name="Content Placeholder 14">
            <a:extLst>
              <a:ext uri="{FF2B5EF4-FFF2-40B4-BE49-F238E27FC236}">
                <a16:creationId xmlns:a16="http://schemas.microsoft.com/office/drawing/2014/main" id="{9ECE1477-199E-F139-132B-55DC6942CC3A}"/>
              </a:ext>
            </a:extLst>
          </p:cNvPr>
          <p:cNvSpPr>
            <a:spLocks noGrp="1"/>
          </p:cNvSpPr>
          <p:nvPr>
            <p:ph sz="quarter" idx="10" hasCustomPrompt="1"/>
          </p:nvPr>
        </p:nvSpPr>
        <p:spPr>
          <a:xfrm>
            <a:off x="582613" y="814388"/>
            <a:ext cx="8101012" cy="4067175"/>
          </a:xfrm>
          <a:prstGeom prst="rect">
            <a:avLst/>
          </a:prstGeom>
        </p:spPr>
        <p:txBody>
          <a:bodyPr>
            <a:normAutofit/>
          </a:bodyPr>
          <a:lstStyle>
            <a:lvl1pPr marL="266700" indent="-266700">
              <a:buNone/>
              <a:defRPr sz="1000">
                <a:latin typeface="Arial Narrow" panose="020B0606020202030204" pitchFamily="34" charset="0"/>
              </a:defRPr>
            </a:lvl1pPr>
            <a:lvl2pPr marL="342900" indent="0">
              <a:buNone/>
              <a:defRPr/>
            </a:lvl2pPr>
            <a:lvl3pPr marL="685800" indent="0">
              <a:buNone/>
              <a:defRPr/>
            </a:lvl3pPr>
            <a:lvl4pPr marL="1028700" indent="0">
              <a:buNone/>
              <a:defRPr/>
            </a:lvl4pPr>
            <a:lvl5pPr marL="1371600" indent="0">
              <a:buNone/>
              <a:defRPr/>
            </a:lvl5pPr>
          </a:lstStyle>
          <a:p>
            <a:pPr marL="266700" marR="0" lvl="0" indent="-266700" algn="l" defTabSz="342900" rtl="0" eaLnBrk="1" fontAlgn="auto" latinLnBrk="0" hangingPunct="1">
              <a:lnSpc>
                <a:spcPct val="100000"/>
              </a:lnSpc>
              <a:spcBef>
                <a:spcPct val="20000"/>
              </a:spcBef>
              <a:spcAft>
                <a:spcPts val="0"/>
              </a:spcAft>
              <a:buClr>
                <a:schemeClr val="accent1">
                  <a:lumMod val="50000"/>
                </a:schemeClr>
              </a:buClr>
              <a:buSzPct val="110000"/>
              <a:buFont typeface="Arial Narrow" panose="020B0606020202030204" pitchFamily="34" charset="0"/>
              <a:buNone/>
              <a:tabLst/>
              <a:defRPr/>
            </a:pPr>
            <a:r>
              <a:rPr lang="en-US" dirty="0"/>
              <a:t>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a:t>
            </a:r>
          </a:p>
          <a:p>
            <a:pPr lvl="0"/>
            <a:endParaRPr lang="en-US" dirty="0"/>
          </a:p>
        </p:txBody>
      </p:sp>
    </p:spTree>
    <p:extLst>
      <p:ext uri="{BB962C8B-B14F-4D97-AF65-F5344CB8AC3E}">
        <p14:creationId xmlns:p14="http://schemas.microsoft.com/office/powerpoint/2010/main" val="2366305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1114"/>
        <p:cNvGrpSpPr/>
        <p:nvPr/>
      </p:nvGrpSpPr>
      <p:grpSpPr>
        <a:xfrm>
          <a:off x="0" y="0"/>
          <a:ext cx="0" cy="0"/>
          <a:chOff x="0" y="0"/>
          <a:chExt cx="0" cy="0"/>
        </a:xfrm>
      </p:grpSpPr>
      <p:sp>
        <p:nvSpPr>
          <p:cNvPr id="1115" name="Google Shape;1115;p21"/>
          <p:cNvSpPr txBox="1">
            <a:spLocks noGrp="1"/>
          </p:cNvSpPr>
          <p:nvPr>
            <p:ph type="title"/>
          </p:nvPr>
        </p:nvSpPr>
        <p:spPr>
          <a:xfrm>
            <a:off x="1783188" y="2938800"/>
            <a:ext cx="2331600" cy="53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Clr>
                <a:schemeClr val="dk1"/>
              </a:buClr>
              <a:buSzPts val="4200"/>
              <a:buNone/>
              <a:defRPr sz="4200">
                <a:solidFill>
                  <a:schemeClr val="dk1"/>
                </a:solidFill>
              </a:defRPr>
            </a:lvl2pPr>
            <a:lvl3pPr lvl="2" algn="ctr" rtl="0">
              <a:spcBef>
                <a:spcPts val="0"/>
              </a:spcBef>
              <a:spcAft>
                <a:spcPts val="0"/>
              </a:spcAft>
              <a:buClr>
                <a:schemeClr val="dk1"/>
              </a:buClr>
              <a:buSzPts val="4200"/>
              <a:buNone/>
              <a:defRPr sz="4200">
                <a:solidFill>
                  <a:schemeClr val="dk1"/>
                </a:solidFill>
              </a:defRPr>
            </a:lvl3pPr>
            <a:lvl4pPr lvl="3" algn="ctr" rtl="0">
              <a:spcBef>
                <a:spcPts val="0"/>
              </a:spcBef>
              <a:spcAft>
                <a:spcPts val="0"/>
              </a:spcAft>
              <a:buClr>
                <a:schemeClr val="dk1"/>
              </a:buClr>
              <a:buSzPts val="4200"/>
              <a:buNone/>
              <a:defRPr sz="4200">
                <a:solidFill>
                  <a:schemeClr val="dk1"/>
                </a:solidFill>
              </a:defRPr>
            </a:lvl4pPr>
            <a:lvl5pPr lvl="4" algn="ctr" rtl="0">
              <a:spcBef>
                <a:spcPts val="0"/>
              </a:spcBef>
              <a:spcAft>
                <a:spcPts val="0"/>
              </a:spcAft>
              <a:buClr>
                <a:schemeClr val="dk1"/>
              </a:buClr>
              <a:buSzPts val="4200"/>
              <a:buNone/>
              <a:defRPr sz="4200">
                <a:solidFill>
                  <a:schemeClr val="dk1"/>
                </a:solidFill>
              </a:defRPr>
            </a:lvl5pPr>
            <a:lvl6pPr lvl="5" algn="ctr" rtl="0">
              <a:spcBef>
                <a:spcPts val="0"/>
              </a:spcBef>
              <a:spcAft>
                <a:spcPts val="0"/>
              </a:spcAft>
              <a:buClr>
                <a:schemeClr val="dk1"/>
              </a:buClr>
              <a:buSzPts val="4200"/>
              <a:buNone/>
              <a:defRPr sz="4200">
                <a:solidFill>
                  <a:schemeClr val="dk1"/>
                </a:solidFill>
              </a:defRPr>
            </a:lvl6pPr>
            <a:lvl7pPr lvl="6" algn="ctr" rtl="0">
              <a:spcBef>
                <a:spcPts val="0"/>
              </a:spcBef>
              <a:spcAft>
                <a:spcPts val="0"/>
              </a:spcAft>
              <a:buClr>
                <a:schemeClr val="dk1"/>
              </a:buClr>
              <a:buSzPts val="4200"/>
              <a:buNone/>
              <a:defRPr sz="4200">
                <a:solidFill>
                  <a:schemeClr val="dk1"/>
                </a:solidFill>
              </a:defRPr>
            </a:lvl7pPr>
            <a:lvl8pPr lvl="7" algn="ctr" rtl="0">
              <a:spcBef>
                <a:spcPts val="0"/>
              </a:spcBef>
              <a:spcAft>
                <a:spcPts val="0"/>
              </a:spcAft>
              <a:buClr>
                <a:schemeClr val="dk1"/>
              </a:buClr>
              <a:buSzPts val="4200"/>
              <a:buNone/>
              <a:defRPr sz="4200">
                <a:solidFill>
                  <a:schemeClr val="dk1"/>
                </a:solidFill>
              </a:defRPr>
            </a:lvl8pPr>
            <a:lvl9pPr lvl="8" algn="ctr" rtl="0">
              <a:spcBef>
                <a:spcPts val="0"/>
              </a:spcBef>
              <a:spcAft>
                <a:spcPts val="0"/>
              </a:spcAft>
              <a:buClr>
                <a:schemeClr val="dk1"/>
              </a:buClr>
              <a:buSzPts val="4200"/>
              <a:buNone/>
              <a:defRPr sz="4200">
                <a:solidFill>
                  <a:schemeClr val="dk1"/>
                </a:solidFill>
              </a:defRPr>
            </a:lvl9pPr>
          </a:lstStyle>
          <a:p>
            <a:endParaRPr/>
          </a:p>
        </p:txBody>
      </p:sp>
      <p:sp>
        <p:nvSpPr>
          <p:cNvPr id="1116" name="Google Shape;1116;p21"/>
          <p:cNvSpPr txBox="1">
            <a:spLocks noGrp="1"/>
          </p:cNvSpPr>
          <p:nvPr>
            <p:ph type="subTitle" idx="1"/>
          </p:nvPr>
        </p:nvSpPr>
        <p:spPr>
          <a:xfrm>
            <a:off x="1852625" y="3413100"/>
            <a:ext cx="2192700" cy="9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17" name="Google Shape;1117;p21"/>
          <p:cNvSpPr txBox="1">
            <a:spLocks noGrp="1"/>
          </p:cNvSpPr>
          <p:nvPr>
            <p:ph type="title" idx="2"/>
          </p:nvPr>
        </p:nvSpPr>
        <p:spPr>
          <a:xfrm>
            <a:off x="5029188" y="2938800"/>
            <a:ext cx="2331600" cy="53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Clr>
                <a:schemeClr val="dk1"/>
              </a:buClr>
              <a:buSzPts val="4200"/>
              <a:buNone/>
              <a:defRPr sz="4200">
                <a:solidFill>
                  <a:schemeClr val="dk1"/>
                </a:solidFill>
              </a:defRPr>
            </a:lvl2pPr>
            <a:lvl3pPr lvl="2" algn="ctr" rtl="0">
              <a:spcBef>
                <a:spcPts val="0"/>
              </a:spcBef>
              <a:spcAft>
                <a:spcPts val="0"/>
              </a:spcAft>
              <a:buClr>
                <a:schemeClr val="dk1"/>
              </a:buClr>
              <a:buSzPts val="4200"/>
              <a:buNone/>
              <a:defRPr sz="4200">
                <a:solidFill>
                  <a:schemeClr val="dk1"/>
                </a:solidFill>
              </a:defRPr>
            </a:lvl3pPr>
            <a:lvl4pPr lvl="3" algn="ctr" rtl="0">
              <a:spcBef>
                <a:spcPts val="0"/>
              </a:spcBef>
              <a:spcAft>
                <a:spcPts val="0"/>
              </a:spcAft>
              <a:buClr>
                <a:schemeClr val="dk1"/>
              </a:buClr>
              <a:buSzPts val="4200"/>
              <a:buNone/>
              <a:defRPr sz="4200">
                <a:solidFill>
                  <a:schemeClr val="dk1"/>
                </a:solidFill>
              </a:defRPr>
            </a:lvl4pPr>
            <a:lvl5pPr lvl="4" algn="ctr" rtl="0">
              <a:spcBef>
                <a:spcPts val="0"/>
              </a:spcBef>
              <a:spcAft>
                <a:spcPts val="0"/>
              </a:spcAft>
              <a:buClr>
                <a:schemeClr val="dk1"/>
              </a:buClr>
              <a:buSzPts val="4200"/>
              <a:buNone/>
              <a:defRPr sz="4200">
                <a:solidFill>
                  <a:schemeClr val="dk1"/>
                </a:solidFill>
              </a:defRPr>
            </a:lvl5pPr>
            <a:lvl6pPr lvl="5" algn="ctr" rtl="0">
              <a:spcBef>
                <a:spcPts val="0"/>
              </a:spcBef>
              <a:spcAft>
                <a:spcPts val="0"/>
              </a:spcAft>
              <a:buClr>
                <a:schemeClr val="dk1"/>
              </a:buClr>
              <a:buSzPts val="4200"/>
              <a:buNone/>
              <a:defRPr sz="4200">
                <a:solidFill>
                  <a:schemeClr val="dk1"/>
                </a:solidFill>
              </a:defRPr>
            </a:lvl6pPr>
            <a:lvl7pPr lvl="6" algn="ctr" rtl="0">
              <a:spcBef>
                <a:spcPts val="0"/>
              </a:spcBef>
              <a:spcAft>
                <a:spcPts val="0"/>
              </a:spcAft>
              <a:buClr>
                <a:schemeClr val="dk1"/>
              </a:buClr>
              <a:buSzPts val="4200"/>
              <a:buNone/>
              <a:defRPr sz="4200">
                <a:solidFill>
                  <a:schemeClr val="dk1"/>
                </a:solidFill>
              </a:defRPr>
            </a:lvl7pPr>
            <a:lvl8pPr lvl="7" algn="ctr" rtl="0">
              <a:spcBef>
                <a:spcPts val="0"/>
              </a:spcBef>
              <a:spcAft>
                <a:spcPts val="0"/>
              </a:spcAft>
              <a:buClr>
                <a:schemeClr val="dk1"/>
              </a:buClr>
              <a:buSzPts val="4200"/>
              <a:buNone/>
              <a:defRPr sz="4200">
                <a:solidFill>
                  <a:schemeClr val="dk1"/>
                </a:solidFill>
              </a:defRPr>
            </a:lvl8pPr>
            <a:lvl9pPr lvl="8" algn="ctr" rtl="0">
              <a:spcBef>
                <a:spcPts val="0"/>
              </a:spcBef>
              <a:spcAft>
                <a:spcPts val="0"/>
              </a:spcAft>
              <a:buClr>
                <a:schemeClr val="dk1"/>
              </a:buClr>
              <a:buSzPts val="4200"/>
              <a:buNone/>
              <a:defRPr sz="4200">
                <a:solidFill>
                  <a:schemeClr val="dk1"/>
                </a:solidFill>
              </a:defRPr>
            </a:lvl9pPr>
          </a:lstStyle>
          <a:p>
            <a:endParaRPr/>
          </a:p>
        </p:txBody>
      </p:sp>
      <p:sp>
        <p:nvSpPr>
          <p:cNvPr id="1118" name="Google Shape;1118;p21"/>
          <p:cNvSpPr txBox="1">
            <a:spLocks noGrp="1"/>
          </p:cNvSpPr>
          <p:nvPr>
            <p:ph type="subTitle" idx="3"/>
          </p:nvPr>
        </p:nvSpPr>
        <p:spPr>
          <a:xfrm>
            <a:off x="5098650" y="3413113"/>
            <a:ext cx="2192700" cy="9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19" name="Google Shape;1119;p21"/>
          <p:cNvSpPr/>
          <p:nvPr/>
        </p:nvSpPr>
        <p:spPr>
          <a:xfrm rot="-5400000">
            <a:off x="8154391" y="2762637"/>
            <a:ext cx="485073" cy="487186"/>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1"/>
          <p:cNvSpPr/>
          <p:nvPr/>
        </p:nvSpPr>
        <p:spPr>
          <a:xfrm rot="-5400000">
            <a:off x="8033135" y="2884309"/>
            <a:ext cx="483688" cy="243268"/>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1"/>
          <p:cNvSpPr/>
          <p:nvPr/>
        </p:nvSpPr>
        <p:spPr>
          <a:xfrm rot="-5400000">
            <a:off x="8656162" y="4191173"/>
            <a:ext cx="485073" cy="487186"/>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1"/>
          <p:cNvSpPr/>
          <p:nvPr/>
        </p:nvSpPr>
        <p:spPr>
          <a:xfrm rot="-5400000">
            <a:off x="8534906" y="4312845"/>
            <a:ext cx="483688" cy="243268"/>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1"/>
          <p:cNvSpPr/>
          <p:nvPr/>
        </p:nvSpPr>
        <p:spPr>
          <a:xfrm flipH="1">
            <a:off x="1481694" y="6057"/>
            <a:ext cx="485073" cy="487186"/>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1"/>
          <p:cNvSpPr/>
          <p:nvPr/>
        </p:nvSpPr>
        <p:spPr>
          <a:xfrm flipH="1">
            <a:off x="1482100" y="6067"/>
            <a:ext cx="483688" cy="243268"/>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1"/>
          <p:cNvSpPr/>
          <p:nvPr/>
        </p:nvSpPr>
        <p:spPr>
          <a:xfrm rot="5400000">
            <a:off x="11029" y="-1932"/>
            <a:ext cx="483688" cy="503722"/>
          </a:xfrm>
          <a:custGeom>
            <a:avLst/>
            <a:gdLst/>
            <a:ahLst/>
            <a:cxnLst/>
            <a:rect l="l" t="t" r="r" b="b"/>
            <a:pathLst>
              <a:path w="22349" h="23272" extrusionOk="0">
                <a:moveTo>
                  <a:pt x="1" y="1"/>
                </a:moveTo>
                <a:lnTo>
                  <a:pt x="1" y="23272"/>
                </a:lnTo>
                <a:lnTo>
                  <a:pt x="22349" y="23272"/>
                </a:lnTo>
                <a:lnTo>
                  <a:pt x="223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1"/>
          <p:cNvSpPr/>
          <p:nvPr/>
        </p:nvSpPr>
        <p:spPr>
          <a:xfrm rot="5400000">
            <a:off x="-58" y="8750"/>
            <a:ext cx="482303" cy="482359"/>
          </a:xfrm>
          <a:custGeom>
            <a:avLst/>
            <a:gdLst/>
            <a:ahLst/>
            <a:cxnLst/>
            <a:rect l="l" t="t" r="r" b="b"/>
            <a:pathLst>
              <a:path w="22285" h="22285" extrusionOk="0">
                <a:moveTo>
                  <a:pt x="11111" y="0"/>
                </a:moveTo>
                <a:lnTo>
                  <a:pt x="1" y="11111"/>
                </a:lnTo>
                <a:lnTo>
                  <a:pt x="11175" y="22285"/>
                </a:lnTo>
                <a:lnTo>
                  <a:pt x="22285" y="11142"/>
                </a:lnTo>
                <a:lnTo>
                  <a:pt x="111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1"/>
          <p:cNvSpPr/>
          <p:nvPr/>
        </p:nvSpPr>
        <p:spPr>
          <a:xfrm rot="5400000">
            <a:off x="710749" y="-201377"/>
            <a:ext cx="68910" cy="485108"/>
          </a:xfrm>
          <a:custGeom>
            <a:avLst/>
            <a:gdLst/>
            <a:ahLst/>
            <a:cxnLst/>
            <a:rect l="l" t="t" r="r" b="b"/>
            <a:pathLst>
              <a:path w="3184" h="22412" extrusionOk="0">
                <a:moveTo>
                  <a:pt x="0" y="0"/>
                </a:moveTo>
                <a:lnTo>
                  <a:pt x="0" y="22412"/>
                </a:lnTo>
                <a:lnTo>
                  <a:pt x="3183" y="22412"/>
                </a:lnTo>
                <a:lnTo>
                  <a:pt x="3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1"/>
          <p:cNvSpPr/>
          <p:nvPr/>
        </p:nvSpPr>
        <p:spPr>
          <a:xfrm rot="5400000">
            <a:off x="710738" y="-62223"/>
            <a:ext cx="68931" cy="485108"/>
          </a:xfrm>
          <a:custGeom>
            <a:avLst/>
            <a:gdLst/>
            <a:ahLst/>
            <a:cxnLst/>
            <a:rect l="l" t="t" r="r" b="b"/>
            <a:pathLst>
              <a:path w="3185" h="22412" extrusionOk="0">
                <a:moveTo>
                  <a:pt x="1" y="0"/>
                </a:moveTo>
                <a:lnTo>
                  <a:pt x="1" y="22412"/>
                </a:lnTo>
                <a:lnTo>
                  <a:pt x="3184" y="22412"/>
                </a:lnTo>
                <a:lnTo>
                  <a:pt x="3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1"/>
          <p:cNvSpPr/>
          <p:nvPr/>
        </p:nvSpPr>
        <p:spPr>
          <a:xfrm rot="5400000">
            <a:off x="710403" y="76586"/>
            <a:ext cx="69602" cy="485108"/>
          </a:xfrm>
          <a:custGeom>
            <a:avLst/>
            <a:gdLst/>
            <a:ahLst/>
            <a:cxnLst/>
            <a:rect l="l" t="t" r="r" b="b"/>
            <a:pathLst>
              <a:path w="3216" h="22412" extrusionOk="0">
                <a:moveTo>
                  <a:pt x="0" y="0"/>
                </a:moveTo>
                <a:lnTo>
                  <a:pt x="0" y="22412"/>
                </a:lnTo>
                <a:lnTo>
                  <a:pt x="3216" y="22412"/>
                </a:lnTo>
                <a:lnTo>
                  <a:pt x="3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1"/>
          <p:cNvSpPr/>
          <p:nvPr/>
        </p:nvSpPr>
        <p:spPr>
          <a:xfrm rot="5400000">
            <a:off x="710749" y="215405"/>
            <a:ext cx="68910" cy="485108"/>
          </a:xfrm>
          <a:custGeom>
            <a:avLst/>
            <a:gdLst/>
            <a:ahLst/>
            <a:cxnLst/>
            <a:rect l="l" t="t" r="r" b="b"/>
            <a:pathLst>
              <a:path w="3184" h="22412" extrusionOk="0">
                <a:moveTo>
                  <a:pt x="0" y="0"/>
                </a:moveTo>
                <a:lnTo>
                  <a:pt x="0" y="22412"/>
                </a:lnTo>
                <a:lnTo>
                  <a:pt x="3184" y="22412"/>
                </a:lnTo>
                <a:lnTo>
                  <a:pt x="3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1"/>
          <p:cNvSpPr/>
          <p:nvPr/>
        </p:nvSpPr>
        <p:spPr>
          <a:xfrm rot="-5400000">
            <a:off x="13814" y="500227"/>
            <a:ext cx="475140" cy="501608"/>
          </a:xfrm>
          <a:custGeom>
            <a:avLst/>
            <a:gdLst/>
            <a:ahLst/>
            <a:cxnLst/>
            <a:rect l="l" t="t" r="r" b="b"/>
            <a:pathLst>
              <a:path w="22349" h="22476" extrusionOk="0">
                <a:moveTo>
                  <a:pt x="1" y="0"/>
                </a:moveTo>
                <a:lnTo>
                  <a:pt x="1" y="22476"/>
                </a:lnTo>
                <a:lnTo>
                  <a:pt x="22349" y="22476"/>
                </a:lnTo>
                <a:lnTo>
                  <a:pt x="223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1"/>
          <p:cNvSpPr/>
          <p:nvPr/>
        </p:nvSpPr>
        <p:spPr>
          <a:xfrm rot="-5400000">
            <a:off x="225870" y="712288"/>
            <a:ext cx="51011" cy="501608"/>
          </a:xfrm>
          <a:custGeom>
            <a:avLst/>
            <a:gdLst/>
            <a:ahLst/>
            <a:cxnLst/>
            <a:rect l="l" t="t" r="r" b="b"/>
            <a:pathLst>
              <a:path w="2357" h="22476" extrusionOk="0">
                <a:moveTo>
                  <a:pt x="1" y="0"/>
                </a:moveTo>
                <a:lnTo>
                  <a:pt x="1" y="22476"/>
                </a:lnTo>
                <a:lnTo>
                  <a:pt x="2357" y="22476"/>
                </a:lnTo>
                <a:lnTo>
                  <a:pt x="23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1"/>
          <p:cNvSpPr/>
          <p:nvPr/>
        </p:nvSpPr>
        <p:spPr>
          <a:xfrm rot="-5400000">
            <a:off x="225534" y="604469"/>
            <a:ext cx="51682" cy="501608"/>
          </a:xfrm>
          <a:custGeom>
            <a:avLst/>
            <a:gdLst/>
            <a:ahLst/>
            <a:cxnLst/>
            <a:rect l="l" t="t" r="r" b="b"/>
            <a:pathLst>
              <a:path w="2388" h="22476" extrusionOk="0">
                <a:moveTo>
                  <a:pt x="0" y="0"/>
                </a:moveTo>
                <a:lnTo>
                  <a:pt x="0" y="22476"/>
                </a:lnTo>
                <a:lnTo>
                  <a:pt x="2388" y="22476"/>
                </a:lnTo>
                <a:lnTo>
                  <a:pt x="2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1"/>
          <p:cNvSpPr/>
          <p:nvPr/>
        </p:nvSpPr>
        <p:spPr>
          <a:xfrm rot="-5400000">
            <a:off x="225880" y="496662"/>
            <a:ext cx="50990" cy="501608"/>
          </a:xfrm>
          <a:custGeom>
            <a:avLst/>
            <a:gdLst/>
            <a:ahLst/>
            <a:cxnLst/>
            <a:rect l="l" t="t" r="r" b="b"/>
            <a:pathLst>
              <a:path w="2356" h="22476" extrusionOk="0">
                <a:moveTo>
                  <a:pt x="0" y="0"/>
                </a:moveTo>
                <a:lnTo>
                  <a:pt x="0" y="22476"/>
                </a:lnTo>
                <a:lnTo>
                  <a:pt x="2356" y="22476"/>
                </a:lnTo>
                <a:lnTo>
                  <a:pt x="23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1"/>
          <p:cNvSpPr/>
          <p:nvPr/>
        </p:nvSpPr>
        <p:spPr>
          <a:xfrm rot="-5400000">
            <a:off x="225534" y="388854"/>
            <a:ext cx="51682" cy="501608"/>
          </a:xfrm>
          <a:custGeom>
            <a:avLst/>
            <a:gdLst/>
            <a:ahLst/>
            <a:cxnLst/>
            <a:rect l="l" t="t" r="r" b="b"/>
            <a:pathLst>
              <a:path w="2388" h="22476" extrusionOk="0">
                <a:moveTo>
                  <a:pt x="0" y="0"/>
                </a:moveTo>
                <a:lnTo>
                  <a:pt x="0" y="22476"/>
                </a:lnTo>
                <a:lnTo>
                  <a:pt x="2388" y="22476"/>
                </a:lnTo>
                <a:lnTo>
                  <a:pt x="2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1"/>
          <p:cNvSpPr/>
          <p:nvPr/>
        </p:nvSpPr>
        <p:spPr>
          <a:xfrm rot="-5400000">
            <a:off x="218851" y="273536"/>
            <a:ext cx="65650" cy="501945"/>
          </a:xfrm>
          <a:custGeom>
            <a:avLst/>
            <a:gdLst/>
            <a:ahLst/>
            <a:cxnLst/>
            <a:rect l="l" t="t" r="r" b="b"/>
            <a:pathLst>
              <a:path w="2389" h="22476" extrusionOk="0">
                <a:moveTo>
                  <a:pt x="0" y="0"/>
                </a:moveTo>
                <a:lnTo>
                  <a:pt x="0" y="22476"/>
                </a:lnTo>
                <a:lnTo>
                  <a:pt x="2388" y="22476"/>
                </a:lnTo>
                <a:lnTo>
                  <a:pt x="2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1"/>
          <p:cNvSpPr/>
          <p:nvPr/>
        </p:nvSpPr>
        <p:spPr>
          <a:xfrm rot="10800000" flipH="1">
            <a:off x="998942" y="489575"/>
            <a:ext cx="482347" cy="486493"/>
          </a:xfrm>
          <a:custGeom>
            <a:avLst/>
            <a:gdLst/>
            <a:ahLst/>
            <a:cxnLst/>
            <a:rect l="l" t="t" r="r" b="b"/>
            <a:pathLst>
              <a:path w="22349" h="22476" extrusionOk="0">
                <a:moveTo>
                  <a:pt x="0" y="0"/>
                </a:moveTo>
                <a:lnTo>
                  <a:pt x="0" y="22476"/>
                </a:lnTo>
                <a:lnTo>
                  <a:pt x="22348" y="22476"/>
                </a:lnTo>
                <a:lnTo>
                  <a:pt x="22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1"/>
          <p:cNvSpPr/>
          <p:nvPr/>
        </p:nvSpPr>
        <p:spPr>
          <a:xfrm rot="10800000" flipH="1">
            <a:off x="997590" y="0"/>
            <a:ext cx="483688" cy="486515"/>
          </a:xfrm>
          <a:custGeom>
            <a:avLst/>
            <a:gdLst/>
            <a:ahLst/>
            <a:cxnLst/>
            <a:rect l="l" t="t" r="r" b="b"/>
            <a:pathLst>
              <a:path w="22349" h="22477" extrusionOk="0">
                <a:moveTo>
                  <a:pt x="22348" y="1"/>
                </a:moveTo>
                <a:lnTo>
                  <a:pt x="0" y="22476"/>
                </a:lnTo>
                <a:lnTo>
                  <a:pt x="22348" y="22476"/>
                </a:lnTo>
                <a:lnTo>
                  <a:pt x="22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1"/>
          <p:cNvSpPr/>
          <p:nvPr/>
        </p:nvSpPr>
        <p:spPr>
          <a:xfrm rot="-5400000" flipH="1">
            <a:off x="1203885" y="697971"/>
            <a:ext cx="485085" cy="68440"/>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1"/>
          <p:cNvSpPr/>
          <p:nvPr/>
        </p:nvSpPr>
        <p:spPr>
          <a:xfrm rot="-5400000" flipH="1">
            <a:off x="1065682" y="697961"/>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1"/>
          <p:cNvSpPr/>
          <p:nvPr/>
        </p:nvSpPr>
        <p:spPr>
          <a:xfrm rot="-5400000" flipH="1">
            <a:off x="927468" y="697961"/>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1"/>
          <p:cNvSpPr/>
          <p:nvPr/>
        </p:nvSpPr>
        <p:spPr>
          <a:xfrm rot="-5400000" flipH="1">
            <a:off x="789265" y="697971"/>
            <a:ext cx="485085" cy="68440"/>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1"/>
          <p:cNvSpPr/>
          <p:nvPr/>
        </p:nvSpPr>
        <p:spPr>
          <a:xfrm rot="10800000" flipH="1">
            <a:off x="997590" y="974123"/>
            <a:ext cx="483688" cy="744913"/>
          </a:xfrm>
          <a:custGeom>
            <a:avLst/>
            <a:gdLst/>
            <a:ahLst/>
            <a:cxnLst/>
            <a:rect l="l" t="t" r="r" b="b"/>
            <a:pathLst>
              <a:path w="22349" h="34415" extrusionOk="0">
                <a:moveTo>
                  <a:pt x="11174" y="1"/>
                </a:moveTo>
                <a:cubicBezTo>
                  <a:pt x="4998" y="1"/>
                  <a:pt x="0" y="4999"/>
                  <a:pt x="0" y="11175"/>
                </a:cubicBezTo>
                <a:lnTo>
                  <a:pt x="0" y="34414"/>
                </a:lnTo>
                <a:lnTo>
                  <a:pt x="22348" y="34414"/>
                </a:lnTo>
                <a:lnTo>
                  <a:pt x="22348" y="11175"/>
                </a:lnTo>
                <a:cubicBezTo>
                  <a:pt x="22348" y="4999"/>
                  <a:pt x="17350" y="1"/>
                  <a:pt x="11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1"/>
          <p:cNvSpPr/>
          <p:nvPr/>
        </p:nvSpPr>
        <p:spPr>
          <a:xfrm rot="-5400000">
            <a:off x="997595" y="970768"/>
            <a:ext cx="483688" cy="486493"/>
          </a:xfrm>
          <a:custGeom>
            <a:avLst/>
            <a:gdLst/>
            <a:ahLst/>
            <a:cxnLst/>
            <a:rect l="l" t="t" r="r" b="b"/>
            <a:pathLst>
              <a:path w="22349" h="22476" extrusionOk="0">
                <a:moveTo>
                  <a:pt x="1" y="0"/>
                </a:moveTo>
                <a:lnTo>
                  <a:pt x="22349" y="22475"/>
                </a:lnTo>
                <a:lnTo>
                  <a:pt x="22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1"/>
          <p:cNvSpPr/>
          <p:nvPr/>
        </p:nvSpPr>
        <p:spPr>
          <a:xfrm rot="10800000">
            <a:off x="-80" y="1480734"/>
            <a:ext cx="482347" cy="486493"/>
          </a:xfrm>
          <a:custGeom>
            <a:avLst/>
            <a:gdLst/>
            <a:ahLst/>
            <a:cxnLst/>
            <a:rect l="l" t="t" r="r" b="b"/>
            <a:pathLst>
              <a:path w="22349" h="22476" extrusionOk="0">
                <a:moveTo>
                  <a:pt x="0" y="0"/>
                </a:moveTo>
                <a:lnTo>
                  <a:pt x="0" y="22476"/>
                </a:lnTo>
                <a:lnTo>
                  <a:pt x="22348" y="22476"/>
                </a:lnTo>
                <a:lnTo>
                  <a:pt x="223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1"/>
          <p:cNvSpPr/>
          <p:nvPr/>
        </p:nvSpPr>
        <p:spPr>
          <a:xfrm rot="5400000">
            <a:off x="1975" y="995722"/>
            <a:ext cx="483688" cy="486515"/>
          </a:xfrm>
          <a:custGeom>
            <a:avLst/>
            <a:gdLst/>
            <a:ahLst/>
            <a:cxnLst/>
            <a:rect l="l" t="t" r="r" b="b"/>
            <a:pathLst>
              <a:path w="22349" h="22477" extrusionOk="0">
                <a:moveTo>
                  <a:pt x="22348" y="1"/>
                </a:moveTo>
                <a:lnTo>
                  <a:pt x="0" y="22476"/>
                </a:lnTo>
                <a:lnTo>
                  <a:pt x="22348" y="22476"/>
                </a:lnTo>
                <a:lnTo>
                  <a:pt x="22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1"/>
          <p:cNvSpPr/>
          <p:nvPr/>
        </p:nvSpPr>
        <p:spPr>
          <a:xfrm rot="5400000">
            <a:off x="-69558" y="1689120"/>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rot="5400000">
            <a:off x="68656" y="1689120"/>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p:nvPr/>
        </p:nvSpPr>
        <p:spPr>
          <a:xfrm rot="10800000">
            <a:off x="1323" y="1965282"/>
            <a:ext cx="483688" cy="744913"/>
          </a:xfrm>
          <a:custGeom>
            <a:avLst/>
            <a:gdLst/>
            <a:ahLst/>
            <a:cxnLst/>
            <a:rect l="l" t="t" r="r" b="b"/>
            <a:pathLst>
              <a:path w="22349" h="34415" extrusionOk="0">
                <a:moveTo>
                  <a:pt x="11174" y="1"/>
                </a:moveTo>
                <a:cubicBezTo>
                  <a:pt x="4998" y="1"/>
                  <a:pt x="0" y="4999"/>
                  <a:pt x="0" y="11175"/>
                </a:cubicBezTo>
                <a:lnTo>
                  <a:pt x="0" y="34414"/>
                </a:lnTo>
                <a:lnTo>
                  <a:pt x="22348" y="34414"/>
                </a:lnTo>
                <a:lnTo>
                  <a:pt x="22348" y="11175"/>
                </a:lnTo>
                <a:cubicBezTo>
                  <a:pt x="22348" y="4999"/>
                  <a:pt x="17350" y="1"/>
                  <a:pt x="11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1"/>
          <p:cNvSpPr/>
          <p:nvPr/>
        </p:nvSpPr>
        <p:spPr>
          <a:xfrm rot="5400000" flipH="1">
            <a:off x="1318" y="1961927"/>
            <a:ext cx="483688" cy="486493"/>
          </a:xfrm>
          <a:custGeom>
            <a:avLst/>
            <a:gdLst/>
            <a:ahLst/>
            <a:cxnLst/>
            <a:rect l="l" t="t" r="r" b="b"/>
            <a:pathLst>
              <a:path w="22349" h="22476" extrusionOk="0">
                <a:moveTo>
                  <a:pt x="1" y="0"/>
                </a:moveTo>
                <a:lnTo>
                  <a:pt x="22349" y="22475"/>
                </a:lnTo>
                <a:lnTo>
                  <a:pt x="22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1"/>
          <p:cNvSpPr/>
          <p:nvPr/>
        </p:nvSpPr>
        <p:spPr>
          <a:xfrm rot="5400000">
            <a:off x="206879" y="1689120"/>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1"/>
          <p:cNvSpPr/>
          <p:nvPr/>
        </p:nvSpPr>
        <p:spPr>
          <a:xfrm rot="-5400000" flipH="1">
            <a:off x="8647807" y="6596"/>
            <a:ext cx="483688" cy="503722"/>
          </a:xfrm>
          <a:custGeom>
            <a:avLst/>
            <a:gdLst/>
            <a:ahLst/>
            <a:cxnLst/>
            <a:rect l="l" t="t" r="r" b="b"/>
            <a:pathLst>
              <a:path w="22349" h="23272" extrusionOk="0">
                <a:moveTo>
                  <a:pt x="1" y="1"/>
                </a:moveTo>
                <a:lnTo>
                  <a:pt x="1" y="23272"/>
                </a:lnTo>
                <a:lnTo>
                  <a:pt x="22349" y="23272"/>
                </a:lnTo>
                <a:lnTo>
                  <a:pt x="223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1"/>
          <p:cNvSpPr/>
          <p:nvPr/>
        </p:nvSpPr>
        <p:spPr>
          <a:xfrm rot="-5400000" flipH="1">
            <a:off x="8660279" y="17278"/>
            <a:ext cx="482303" cy="482359"/>
          </a:xfrm>
          <a:custGeom>
            <a:avLst/>
            <a:gdLst/>
            <a:ahLst/>
            <a:cxnLst/>
            <a:rect l="l" t="t" r="r" b="b"/>
            <a:pathLst>
              <a:path w="22285" h="22285" extrusionOk="0">
                <a:moveTo>
                  <a:pt x="11111" y="0"/>
                </a:moveTo>
                <a:lnTo>
                  <a:pt x="1" y="11111"/>
                </a:lnTo>
                <a:lnTo>
                  <a:pt x="11175" y="22285"/>
                </a:lnTo>
                <a:lnTo>
                  <a:pt x="22285" y="11142"/>
                </a:lnTo>
                <a:lnTo>
                  <a:pt x="111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1"/>
          <p:cNvSpPr/>
          <p:nvPr/>
        </p:nvSpPr>
        <p:spPr>
          <a:xfrm rot="10800000" flipH="1">
            <a:off x="8642448" y="498101"/>
            <a:ext cx="475140" cy="501608"/>
          </a:xfrm>
          <a:custGeom>
            <a:avLst/>
            <a:gdLst/>
            <a:ahLst/>
            <a:cxnLst/>
            <a:rect l="l" t="t" r="r" b="b"/>
            <a:pathLst>
              <a:path w="22349" h="22476" extrusionOk="0">
                <a:moveTo>
                  <a:pt x="1" y="0"/>
                </a:moveTo>
                <a:lnTo>
                  <a:pt x="1" y="22476"/>
                </a:lnTo>
                <a:lnTo>
                  <a:pt x="22349" y="22476"/>
                </a:lnTo>
                <a:lnTo>
                  <a:pt x="223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1"/>
          <p:cNvSpPr/>
          <p:nvPr/>
        </p:nvSpPr>
        <p:spPr>
          <a:xfrm rot="10800000" flipH="1">
            <a:off x="8642452" y="498110"/>
            <a:ext cx="51011" cy="501608"/>
          </a:xfrm>
          <a:custGeom>
            <a:avLst/>
            <a:gdLst/>
            <a:ahLst/>
            <a:cxnLst/>
            <a:rect l="l" t="t" r="r" b="b"/>
            <a:pathLst>
              <a:path w="2357" h="22476" extrusionOk="0">
                <a:moveTo>
                  <a:pt x="1" y="0"/>
                </a:moveTo>
                <a:lnTo>
                  <a:pt x="1" y="22476"/>
                </a:lnTo>
                <a:lnTo>
                  <a:pt x="2357" y="22476"/>
                </a:lnTo>
                <a:lnTo>
                  <a:pt x="23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1"/>
          <p:cNvSpPr/>
          <p:nvPr/>
        </p:nvSpPr>
        <p:spPr>
          <a:xfrm rot="10800000" flipH="1">
            <a:off x="8749935" y="498110"/>
            <a:ext cx="51682" cy="501608"/>
          </a:xfrm>
          <a:custGeom>
            <a:avLst/>
            <a:gdLst/>
            <a:ahLst/>
            <a:cxnLst/>
            <a:rect l="l" t="t" r="r" b="b"/>
            <a:pathLst>
              <a:path w="2388" h="22476" extrusionOk="0">
                <a:moveTo>
                  <a:pt x="0" y="0"/>
                </a:moveTo>
                <a:lnTo>
                  <a:pt x="0" y="22476"/>
                </a:lnTo>
                <a:lnTo>
                  <a:pt x="2388" y="22476"/>
                </a:lnTo>
                <a:lnTo>
                  <a:pt x="2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1"/>
          <p:cNvSpPr/>
          <p:nvPr/>
        </p:nvSpPr>
        <p:spPr>
          <a:xfrm rot="10800000" flipH="1">
            <a:off x="8858089" y="498110"/>
            <a:ext cx="50990" cy="501608"/>
          </a:xfrm>
          <a:custGeom>
            <a:avLst/>
            <a:gdLst/>
            <a:ahLst/>
            <a:cxnLst/>
            <a:rect l="l" t="t" r="r" b="b"/>
            <a:pathLst>
              <a:path w="2356" h="22476" extrusionOk="0">
                <a:moveTo>
                  <a:pt x="0" y="0"/>
                </a:moveTo>
                <a:lnTo>
                  <a:pt x="0" y="22476"/>
                </a:lnTo>
                <a:lnTo>
                  <a:pt x="2356" y="22476"/>
                </a:lnTo>
                <a:lnTo>
                  <a:pt x="23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1"/>
          <p:cNvSpPr/>
          <p:nvPr/>
        </p:nvSpPr>
        <p:spPr>
          <a:xfrm rot="10800000" flipH="1">
            <a:off x="8965551" y="498110"/>
            <a:ext cx="51682" cy="501608"/>
          </a:xfrm>
          <a:custGeom>
            <a:avLst/>
            <a:gdLst/>
            <a:ahLst/>
            <a:cxnLst/>
            <a:rect l="l" t="t" r="r" b="b"/>
            <a:pathLst>
              <a:path w="2388" h="22476" extrusionOk="0">
                <a:moveTo>
                  <a:pt x="0" y="0"/>
                </a:moveTo>
                <a:lnTo>
                  <a:pt x="0" y="22476"/>
                </a:lnTo>
                <a:lnTo>
                  <a:pt x="2388" y="22476"/>
                </a:lnTo>
                <a:lnTo>
                  <a:pt x="2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1"/>
          <p:cNvSpPr/>
          <p:nvPr/>
        </p:nvSpPr>
        <p:spPr>
          <a:xfrm rot="10800000" flipH="1">
            <a:off x="9073717" y="497641"/>
            <a:ext cx="65650" cy="501945"/>
          </a:xfrm>
          <a:custGeom>
            <a:avLst/>
            <a:gdLst/>
            <a:ahLst/>
            <a:cxnLst/>
            <a:rect l="l" t="t" r="r" b="b"/>
            <a:pathLst>
              <a:path w="2389" h="22476" extrusionOk="0">
                <a:moveTo>
                  <a:pt x="0" y="0"/>
                </a:moveTo>
                <a:lnTo>
                  <a:pt x="0" y="22476"/>
                </a:lnTo>
                <a:lnTo>
                  <a:pt x="2388" y="22476"/>
                </a:lnTo>
                <a:lnTo>
                  <a:pt x="2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1"/>
          <p:cNvSpPr/>
          <p:nvPr/>
        </p:nvSpPr>
        <p:spPr>
          <a:xfrm rot="10800000">
            <a:off x="7661235" y="498103"/>
            <a:ext cx="482347" cy="486493"/>
          </a:xfrm>
          <a:custGeom>
            <a:avLst/>
            <a:gdLst/>
            <a:ahLst/>
            <a:cxnLst/>
            <a:rect l="l" t="t" r="r" b="b"/>
            <a:pathLst>
              <a:path w="22349" h="22476" extrusionOk="0">
                <a:moveTo>
                  <a:pt x="0" y="0"/>
                </a:moveTo>
                <a:lnTo>
                  <a:pt x="0" y="22476"/>
                </a:lnTo>
                <a:lnTo>
                  <a:pt x="22348" y="22476"/>
                </a:lnTo>
                <a:lnTo>
                  <a:pt x="22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1"/>
          <p:cNvSpPr/>
          <p:nvPr/>
        </p:nvSpPr>
        <p:spPr>
          <a:xfrm rot="10800000">
            <a:off x="7661245" y="11615"/>
            <a:ext cx="483688" cy="486515"/>
          </a:xfrm>
          <a:custGeom>
            <a:avLst/>
            <a:gdLst/>
            <a:ahLst/>
            <a:cxnLst/>
            <a:rect l="l" t="t" r="r" b="b"/>
            <a:pathLst>
              <a:path w="22349" h="22477" extrusionOk="0">
                <a:moveTo>
                  <a:pt x="22348" y="1"/>
                </a:moveTo>
                <a:lnTo>
                  <a:pt x="0" y="22476"/>
                </a:lnTo>
                <a:lnTo>
                  <a:pt x="22348" y="22476"/>
                </a:lnTo>
                <a:lnTo>
                  <a:pt x="22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1"/>
          <p:cNvSpPr/>
          <p:nvPr/>
        </p:nvSpPr>
        <p:spPr>
          <a:xfrm rot="5400000">
            <a:off x="7453554" y="706499"/>
            <a:ext cx="485085" cy="68440"/>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1"/>
          <p:cNvSpPr/>
          <p:nvPr/>
        </p:nvSpPr>
        <p:spPr>
          <a:xfrm rot="5400000">
            <a:off x="7591757" y="706489"/>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1"/>
          <p:cNvSpPr/>
          <p:nvPr/>
        </p:nvSpPr>
        <p:spPr>
          <a:xfrm rot="5400000">
            <a:off x="7729971" y="706489"/>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1"/>
          <p:cNvSpPr/>
          <p:nvPr/>
        </p:nvSpPr>
        <p:spPr>
          <a:xfrm rot="5400000">
            <a:off x="7868174" y="706499"/>
            <a:ext cx="485085" cy="68440"/>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1"/>
          <p:cNvSpPr/>
          <p:nvPr/>
        </p:nvSpPr>
        <p:spPr>
          <a:xfrm rot="10800000">
            <a:off x="7661245" y="982651"/>
            <a:ext cx="483688" cy="744913"/>
          </a:xfrm>
          <a:custGeom>
            <a:avLst/>
            <a:gdLst/>
            <a:ahLst/>
            <a:cxnLst/>
            <a:rect l="l" t="t" r="r" b="b"/>
            <a:pathLst>
              <a:path w="22349" h="34415" extrusionOk="0">
                <a:moveTo>
                  <a:pt x="11174" y="1"/>
                </a:moveTo>
                <a:cubicBezTo>
                  <a:pt x="4998" y="1"/>
                  <a:pt x="0" y="4999"/>
                  <a:pt x="0" y="11175"/>
                </a:cubicBezTo>
                <a:lnTo>
                  <a:pt x="0" y="34414"/>
                </a:lnTo>
                <a:lnTo>
                  <a:pt x="22348" y="34414"/>
                </a:lnTo>
                <a:lnTo>
                  <a:pt x="22348" y="11175"/>
                </a:lnTo>
                <a:cubicBezTo>
                  <a:pt x="22348" y="4999"/>
                  <a:pt x="17350" y="1"/>
                  <a:pt x="11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1"/>
          <p:cNvSpPr/>
          <p:nvPr/>
        </p:nvSpPr>
        <p:spPr>
          <a:xfrm rot="5400000" flipH="1">
            <a:off x="7662680" y="977882"/>
            <a:ext cx="483688" cy="489303"/>
          </a:xfrm>
          <a:custGeom>
            <a:avLst/>
            <a:gdLst/>
            <a:ahLst/>
            <a:cxnLst/>
            <a:rect l="l" t="t" r="r" b="b"/>
            <a:pathLst>
              <a:path w="22349" h="22476" extrusionOk="0">
                <a:moveTo>
                  <a:pt x="1" y="0"/>
                </a:moveTo>
                <a:lnTo>
                  <a:pt x="22349" y="22475"/>
                </a:lnTo>
                <a:lnTo>
                  <a:pt x="22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1"/>
          <p:cNvSpPr/>
          <p:nvPr/>
        </p:nvSpPr>
        <p:spPr>
          <a:xfrm rot="-5400000" flipH="1">
            <a:off x="8659569" y="1489966"/>
            <a:ext cx="482347" cy="486493"/>
          </a:xfrm>
          <a:custGeom>
            <a:avLst/>
            <a:gdLst/>
            <a:ahLst/>
            <a:cxnLst/>
            <a:rect l="l" t="t" r="r" b="b"/>
            <a:pathLst>
              <a:path w="22349" h="22476" extrusionOk="0">
                <a:moveTo>
                  <a:pt x="0" y="0"/>
                </a:moveTo>
                <a:lnTo>
                  <a:pt x="0" y="22476"/>
                </a:lnTo>
                <a:lnTo>
                  <a:pt x="22348" y="22476"/>
                </a:lnTo>
                <a:lnTo>
                  <a:pt x="223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1"/>
          <p:cNvSpPr/>
          <p:nvPr/>
        </p:nvSpPr>
        <p:spPr>
          <a:xfrm rot="-5400000" flipH="1">
            <a:off x="8656861" y="1004250"/>
            <a:ext cx="483688" cy="486515"/>
          </a:xfrm>
          <a:custGeom>
            <a:avLst/>
            <a:gdLst/>
            <a:ahLst/>
            <a:cxnLst/>
            <a:rect l="l" t="t" r="r" b="b"/>
            <a:pathLst>
              <a:path w="22349" h="22477" extrusionOk="0">
                <a:moveTo>
                  <a:pt x="22348" y="1"/>
                </a:moveTo>
                <a:lnTo>
                  <a:pt x="0" y="22476"/>
                </a:lnTo>
                <a:lnTo>
                  <a:pt x="22348" y="22476"/>
                </a:lnTo>
                <a:lnTo>
                  <a:pt x="22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1"/>
          <p:cNvSpPr/>
          <p:nvPr/>
        </p:nvSpPr>
        <p:spPr>
          <a:xfrm flipH="1">
            <a:off x="8658831" y="1905303"/>
            <a:ext cx="485085" cy="68440"/>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1"/>
          <p:cNvSpPr/>
          <p:nvPr/>
        </p:nvSpPr>
        <p:spPr>
          <a:xfrm flipH="1">
            <a:off x="8658831" y="1767089"/>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1"/>
          <p:cNvSpPr/>
          <p:nvPr/>
        </p:nvSpPr>
        <p:spPr>
          <a:xfrm flipH="1">
            <a:off x="8658831" y="1628876"/>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1"/>
          <p:cNvSpPr/>
          <p:nvPr/>
        </p:nvSpPr>
        <p:spPr>
          <a:xfrm rot="10800000" flipH="1">
            <a:off x="8657513" y="1973811"/>
            <a:ext cx="483688" cy="744913"/>
          </a:xfrm>
          <a:custGeom>
            <a:avLst/>
            <a:gdLst/>
            <a:ahLst/>
            <a:cxnLst/>
            <a:rect l="l" t="t" r="r" b="b"/>
            <a:pathLst>
              <a:path w="22349" h="34415" extrusionOk="0">
                <a:moveTo>
                  <a:pt x="11174" y="1"/>
                </a:moveTo>
                <a:cubicBezTo>
                  <a:pt x="4998" y="1"/>
                  <a:pt x="0" y="4999"/>
                  <a:pt x="0" y="11175"/>
                </a:cubicBezTo>
                <a:lnTo>
                  <a:pt x="0" y="34414"/>
                </a:lnTo>
                <a:lnTo>
                  <a:pt x="22348" y="34414"/>
                </a:lnTo>
                <a:lnTo>
                  <a:pt x="22348" y="11175"/>
                </a:lnTo>
                <a:cubicBezTo>
                  <a:pt x="22348" y="4999"/>
                  <a:pt x="17350" y="1"/>
                  <a:pt x="11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1"/>
          <p:cNvSpPr/>
          <p:nvPr/>
        </p:nvSpPr>
        <p:spPr>
          <a:xfrm rot="-5400000">
            <a:off x="8657517" y="1970456"/>
            <a:ext cx="483688" cy="486493"/>
          </a:xfrm>
          <a:custGeom>
            <a:avLst/>
            <a:gdLst/>
            <a:ahLst/>
            <a:cxnLst/>
            <a:rect l="l" t="t" r="r" b="b"/>
            <a:pathLst>
              <a:path w="22349" h="22476" extrusionOk="0">
                <a:moveTo>
                  <a:pt x="1" y="0"/>
                </a:moveTo>
                <a:lnTo>
                  <a:pt x="22349" y="22475"/>
                </a:lnTo>
                <a:lnTo>
                  <a:pt x="22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1"/>
          <p:cNvSpPr/>
          <p:nvPr/>
        </p:nvSpPr>
        <p:spPr>
          <a:xfrm flipH="1">
            <a:off x="8658831" y="1490653"/>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21"/>
          <p:cNvGrpSpPr/>
          <p:nvPr/>
        </p:nvGrpSpPr>
        <p:grpSpPr>
          <a:xfrm rot="10800000" flipH="1">
            <a:off x="8154390" y="16144"/>
            <a:ext cx="485063" cy="485004"/>
            <a:chOff x="7831939" y="4498901"/>
            <a:chExt cx="644345" cy="644267"/>
          </a:xfrm>
        </p:grpSpPr>
        <p:sp>
          <p:nvSpPr>
            <p:cNvPr id="1177" name="Google Shape;1177;p21"/>
            <p:cNvSpPr/>
            <p:nvPr/>
          </p:nvSpPr>
          <p:spPr>
            <a:xfrm rot="-5400000">
              <a:off x="8108331" y="4591265"/>
              <a:ext cx="91561" cy="644345"/>
            </a:xfrm>
            <a:custGeom>
              <a:avLst/>
              <a:gdLst/>
              <a:ahLst/>
              <a:cxnLst/>
              <a:rect l="l" t="t" r="r" b="b"/>
              <a:pathLst>
                <a:path w="3185" h="22412" extrusionOk="0">
                  <a:moveTo>
                    <a:pt x="1" y="0"/>
                  </a:moveTo>
                  <a:lnTo>
                    <a:pt x="1" y="22412"/>
                  </a:lnTo>
                  <a:lnTo>
                    <a:pt x="3184" y="22412"/>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1"/>
            <p:cNvSpPr/>
            <p:nvPr/>
          </p:nvSpPr>
          <p:spPr>
            <a:xfrm rot="-5400000">
              <a:off x="8107885" y="4406887"/>
              <a:ext cx="92452" cy="644345"/>
            </a:xfrm>
            <a:custGeom>
              <a:avLst/>
              <a:gdLst/>
              <a:ahLst/>
              <a:cxnLst/>
              <a:rect l="l" t="t" r="r" b="b"/>
              <a:pathLst>
                <a:path w="3216" h="22412" extrusionOk="0">
                  <a:moveTo>
                    <a:pt x="0" y="0"/>
                  </a:moveTo>
                  <a:lnTo>
                    <a:pt x="0" y="22412"/>
                  </a:lnTo>
                  <a:lnTo>
                    <a:pt x="3216" y="22412"/>
                  </a:lnTo>
                  <a:lnTo>
                    <a:pt x="3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1"/>
            <p:cNvSpPr/>
            <p:nvPr/>
          </p:nvSpPr>
          <p:spPr>
            <a:xfrm rot="-5400000">
              <a:off x="8108345" y="4222495"/>
              <a:ext cx="91532" cy="644345"/>
            </a:xfrm>
            <a:custGeom>
              <a:avLst/>
              <a:gdLst/>
              <a:ahLst/>
              <a:cxnLst/>
              <a:rect l="l" t="t" r="r" b="b"/>
              <a:pathLst>
                <a:path w="3184" h="22412" extrusionOk="0">
                  <a:moveTo>
                    <a:pt x="0" y="0"/>
                  </a:moveTo>
                  <a:lnTo>
                    <a:pt x="0" y="22412"/>
                  </a:lnTo>
                  <a:lnTo>
                    <a:pt x="3184" y="22412"/>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1"/>
            <p:cNvSpPr/>
            <p:nvPr/>
          </p:nvSpPr>
          <p:spPr>
            <a:xfrm rot="-5400000">
              <a:off x="8108331" y="4775215"/>
              <a:ext cx="91561" cy="644345"/>
            </a:xfrm>
            <a:custGeom>
              <a:avLst/>
              <a:gdLst/>
              <a:ahLst/>
              <a:cxnLst/>
              <a:rect l="l" t="t" r="r" b="b"/>
              <a:pathLst>
                <a:path w="3185" h="22412" extrusionOk="0">
                  <a:moveTo>
                    <a:pt x="1" y="0"/>
                  </a:moveTo>
                  <a:lnTo>
                    <a:pt x="1" y="22412"/>
                  </a:lnTo>
                  <a:lnTo>
                    <a:pt x="3184" y="22412"/>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1"/>
          <p:cNvSpPr/>
          <p:nvPr/>
        </p:nvSpPr>
        <p:spPr>
          <a:xfrm rot="5400000" flipH="1">
            <a:off x="542112" y="2991237"/>
            <a:ext cx="485073" cy="487186"/>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1"/>
          <p:cNvSpPr/>
          <p:nvPr/>
        </p:nvSpPr>
        <p:spPr>
          <a:xfrm rot="5400000" flipH="1">
            <a:off x="664753" y="3112909"/>
            <a:ext cx="483688" cy="243268"/>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1"/>
          <p:cNvSpPr/>
          <p:nvPr/>
        </p:nvSpPr>
        <p:spPr>
          <a:xfrm rot="5400000" flipH="1">
            <a:off x="6016" y="4191173"/>
            <a:ext cx="485073" cy="487186"/>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1"/>
          <p:cNvSpPr/>
          <p:nvPr/>
        </p:nvSpPr>
        <p:spPr>
          <a:xfrm rot="5400000" flipH="1">
            <a:off x="128657" y="4312845"/>
            <a:ext cx="483688" cy="243268"/>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1"/>
          <p:cNvSpPr/>
          <p:nvPr/>
        </p:nvSpPr>
        <p:spPr>
          <a:xfrm rot="10800000" flipH="1">
            <a:off x="7180399" y="6057"/>
            <a:ext cx="485073" cy="487186"/>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1"/>
          <p:cNvSpPr/>
          <p:nvPr/>
        </p:nvSpPr>
        <p:spPr>
          <a:xfrm rot="10800000" flipH="1">
            <a:off x="7181378" y="249964"/>
            <a:ext cx="483688" cy="243268"/>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1"/>
          <p:cNvSpPr txBox="1">
            <a:spLocks noGrp="1"/>
          </p:cNvSpPr>
          <p:nvPr>
            <p:ph type="title" idx="4"/>
          </p:nvPr>
        </p:nvSpPr>
        <p:spPr>
          <a:xfrm>
            <a:off x="2872450" y="963253"/>
            <a:ext cx="3387600" cy="57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chemeClr val="dk1"/>
              </a:buClr>
              <a:buSzPts val="4800"/>
              <a:buNone/>
              <a:defRPr sz="4800">
                <a:solidFill>
                  <a:schemeClr val="dk1"/>
                </a:solidFill>
              </a:defRPr>
            </a:lvl2pPr>
            <a:lvl3pPr lvl="2" algn="ctr" rtl="0">
              <a:spcBef>
                <a:spcPts val="0"/>
              </a:spcBef>
              <a:spcAft>
                <a:spcPts val="0"/>
              </a:spcAft>
              <a:buClr>
                <a:schemeClr val="dk1"/>
              </a:buClr>
              <a:buSzPts val="4800"/>
              <a:buNone/>
              <a:defRPr sz="4800">
                <a:solidFill>
                  <a:schemeClr val="dk1"/>
                </a:solidFill>
              </a:defRPr>
            </a:lvl3pPr>
            <a:lvl4pPr lvl="3" algn="ctr" rtl="0">
              <a:spcBef>
                <a:spcPts val="0"/>
              </a:spcBef>
              <a:spcAft>
                <a:spcPts val="0"/>
              </a:spcAft>
              <a:buClr>
                <a:schemeClr val="dk1"/>
              </a:buClr>
              <a:buSzPts val="4800"/>
              <a:buNone/>
              <a:defRPr sz="4800">
                <a:solidFill>
                  <a:schemeClr val="dk1"/>
                </a:solidFill>
              </a:defRPr>
            </a:lvl4pPr>
            <a:lvl5pPr lvl="4" algn="ctr" rtl="0">
              <a:spcBef>
                <a:spcPts val="0"/>
              </a:spcBef>
              <a:spcAft>
                <a:spcPts val="0"/>
              </a:spcAft>
              <a:buClr>
                <a:schemeClr val="dk1"/>
              </a:buClr>
              <a:buSzPts val="4800"/>
              <a:buNone/>
              <a:defRPr sz="4800">
                <a:solidFill>
                  <a:schemeClr val="dk1"/>
                </a:solidFill>
              </a:defRPr>
            </a:lvl5pPr>
            <a:lvl6pPr lvl="5" algn="ctr" rtl="0">
              <a:spcBef>
                <a:spcPts val="0"/>
              </a:spcBef>
              <a:spcAft>
                <a:spcPts val="0"/>
              </a:spcAft>
              <a:buClr>
                <a:schemeClr val="dk1"/>
              </a:buClr>
              <a:buSzPts val="4800"/>
              <a:buNone/>
              <a:defRPr sz="4800">
                <a:solidFill>
                  <a:schemeClr val="dk1"/>
                </a:solidFill>
              </a:defRPr>
            </a:lvl6pPr>
            <a:lvl7pPr lvl="6" algn="ctr" rtl="0">
              <a:spcBef>
                <a:spcPts val="0"/>
              </a:spcBef>
              <a:spcAft>
                <a:spcPts val="0"/>
              </a:spcAft>
              <a:buClr>
                <a:schemeClr val="dk1"/>
              </a:buClr>
              <a:buSzPts val="4800"/>
              <a:buNone/>
              <a:defRPr sz="4800">
                <a:solidFill>
                  <a:schemeClr val="dk1"/>
                </a:solidFill>
              </a:defRPr>
            </a:lvl7pPr>
            <a:lvl8pPr lvl="7" algn="ctr" rtl="0">
              <a:spcBef>
                <a:spcPts val="0"/>
              </a:spcBef>
              <a:spcAft>
                <a:spcPts val="0"/>
              </a:spcAft>
              <a:buClr>
                <a:schemeClr val="dk1"/>
              </a:buClr>
              <a:buSzPts val="4800"/>
              <a:buNone/>
              <a:defRPr sz="4800">
                <a:solidFill>
                  <a:schemeClr val="dk1"/>
                </a:solidFill>
              </a:defRPr>
            </a:lvl8pPr>
            <a:lvl9pPr lvl="8" algn="ctr" rtl="0">
              <a:spcBef>
                <a:spcPts val="0"/>
              </a:spcBef>
              <a:spcAft>
                <a:spcPts val="0"/>
              </a:spcAft>
              <a:buClr>
                <a:schemeClr val="dk1"/>
              </a:buClr>
              <a:buSzPts val="4800"/>
              <a:buNone/>
              <a:defRPr sz="4800">
                <a:solidFill>
                  <a:schemeClr val="dk1"/>
                </a:solidFill>
              </a:defRPr>
            </a:lvl9pPr>
          </a:lstStyle>
          <a:p>
            <a:endParaRPr/>
          </a:p>
        </p:txBody>
      </p:sp>
    </p:spTree>
    <p:extLst>
      <p:ext uri="{BB962C8B-B14F-4D97-AF65-F5344CB8AC3E}">
        <p14:creationId xmlns:p14="http://schemas.microsoft.com/office/powerpoint/2010/main" val="4293438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98"/>
        <p:cNvGrpSpPr/>
        <p:nvPr/>
      </p:nvGrpSpPr>
      <p:grpSpPr>
        <a:xfrm>
          <a:off x="0" y="0"/>
          <a:ext cx="0" cy="0"/>
          <a:chOff x="0" y="0"/>
          <a:chExt cx="0" cy="0"/>
        </a:xfrm>
      </p:grpSpPr>
      <p:sp>
        <p:nvSpPr>
          <p:cNvPr id="99" name="Google Shape;99;p3"/>
          <p:cNvSpPr/>
          <p:nvPr/>
        </p:nvSpPr>
        <p:spPr>
          <a:xfrm rot="-5400000">
            <a:off x="8437" y="-10384"/>
            <a:ext cx="486472" cy="501945"/>
          </a:xfrm>
          <a:custGeom>
            <a:avLst/>
            <a:gdLst/>
            <a:ahLst/>
            <a:cxnLst/>
            <a:rect l="l" t="t" r="r" b="b"/>
            <a:pathLst>
              <a:path w="2389" h="22476" extrusionOk="0">
                <a:moveTo>
                  <a:pt x="0" y="0"/>
                </a:moveTo>
                <a:lnTo>
                  <a:pt x="0" y="22476"/>
                </a:lnTo>
                <a:lnTo>
                  <a:pt x="2388" y="22476"/>
                </a:lnTo>
                <a:lnTo>
                  <a:pt x="2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5400000">
            <a:off x="13814" y="490810"/>
            <a:ext cx="475140" cy="501608"/>
          </a:xfrm>
          <a:custGeom>
            <a:avLst/>
            <a:gdLst/>
            <a:ahLst/>
            <a:cxnLst/>
            <a:rect l="l" t="t" r="r" b="b"/>
            <a:pathLst>
              <a:path w="22349" h="22476" extrusionOk="0">
                <a:moveTo>
                  <a:pt x="1" y="0"/>
                </a:moveTo>
                <a:lnTo>
                  <a:pt x="1" y="22476"/>
                </a:lnTo>
                <a:lnTo>
                  <a:pt x="22349" y="22476"/>
                </a:lnTo>
                <a:lnTo>
                  <a:pt x="223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5400000">
            <a:off x="218510" y="263790"/>
            <a:ext cx="66325" cy="501945"/>
          </a:xfrm>
          <a:custGeom>
            <a:avLst/>
            <a:gdLst/>
            <a:ahLst/>
            <a:cxnLst/>
            <a:rect l="l" t="t" r="r" b="b"/>
            <a:pathLst>
              <a:path w="2389" h="22476" extrusionOk="0">
                <a:moveTo>
                  <a:pt x="0" y="0"/>
                </a:moveTo>
                <a:lnTo>
                  <a:pt x="0" y="22476"/>
                </a:lnTo>
                <a:lnTo>
                  <a:pt x="2388" y="22476"/>
                </a:lnTo>
                <a:lnTo>
                  <a:pt x="2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txBox="1">
            <a:spLocks noGrp="1"/>
          </p:cNvSpPr>
          <p:nvPr>
            <p:ph type="title"/>
          </p:nvPr>
        </p:nvSpPr>
        <p:spPr>
          <a:xfrm>
            <a:off x="1966750" y="2446427"/>
            <a:ext cx="5210400" cy="1148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4800"/>
            </a:lvl1pPr>
            <a:lvl2pPr lvl="1" algn="ctr">
              <a:lnSpc>
                <a:spcPct val="80000"/>
              </a:lnSpc>
              <a:spcBef>
                <a:spcPts val="0"/>
              </a:spcBef>
              <a:spcAft>
                <a:spcPts val="0"/>
              </a:spcAft>
              <a:buClr>
                <a:schemeClr val="dk1"/>
              </a:buClr>
              <a:buSzPts val="6000"/>
              <a:buNone/>
              <a:defRPr sz="6000">
                <a:solidFill>
                  <a:schemeClr val="dk1"/>
                </a:solidFill>
              </a:defRPr>
            </a:lvl2pPr>
            <a:lvl3pPr lvl="2" algn="ctr">
              <a:lnSpc>
                <a:spcPct val="80000"/>
              </a:lnSpc>
              <a:spcBef>
                <a:spcPts val="0"/>
              </a:spcBef>
              <a:spcAft>
                <a:spcPts val="0"/>
              </a:spcAft>
              <a:buClr>
                <a:schemeClr val="dk1"/>
              </a:buClr>
              <a:buSzPts val="6000"/>
              <a:buNone/>
              <a:defRPr sz="6000">
                <a:solidFill>
                  <a:schemeClr val="dk1"/>
                </a:solidFill>
              </a:defRPr>
            </a:lvl3pPr>
            <a:lvl4pPr lvl="3" algn="ctr">
              <a:lnSpc>
                <a:spcPct val="80000"/>
              </a:lnSpc>
              <a:spcBef>
                <a:spcPts val="0"/>
              </a:spcBef>
              <a:spcAft>
                <a:spcPts val="0"/>
              </a:spcAft>
              <a:buClr>
                <a:schemeClr val="dk1"/>
              </a:buClr>
              <a:buSzPts val="6000"/>
              <a:buNone/>
              <a:defRPr sz="6000">
                <a:solidFill>
                  <a:schemeClr val="dk1"/>
                </a:solidFill>
              </a:defRPr>
            </a:lvl4pPr>
            <a:lvl5pPr lvl="4" algn="ctr">
              <a:lnSpc>
                <a:spcPct val="80000"/>
              </a:lnSpc>
              <a:spcBef>
                <a:spcPts val="0"/>
              </a:spcBef>
              <a:spcAft>
                <a:spcPts val="0"/>
              </a:spcAft>
              <a:buClr>
                <a:schemeClr val="dk1"/>
              </a:buClr>
              <a:buSzPts val="6000"/>
              <a:buNone/>
              <a:defRPr sz="6000">
                <a:solidFill>
                  <a:schemeClr val="dk1"/>
                </a:solidFill>
              </a:defRPr>
            </a:lvl5pPr>
            <a:lvl6pPr lvl="5" algn="ctr">
              <a:lnSpc>
                <a:spcPct val="80000"/>
              </a:lnSpc>
              <a:spcBef>
                <a:spcPts val="0"/>
              </a:spcBef>
              <a:spcAft>
                <a:spcPts val="0"/>
              </a:spcAft>
              <a:buClr>
                <a:schemeClr val="dk1"/>
              </a:buClr>
              <a:buSzPts val="6000"/>
              <a:buNone/>
              <a:defRPr sz="6000">
                <a:solidFill>
                  <a:schemeClr val="dk1"/>
                </a:solidFill>
              </a:defRPr>
            </a:lvl6pPr>
            <a:lvl7pPr lvl="6" algn="ctr">
              <a:lnSpc>
                <a:spcPct val="80000"/>
              </a:lnSpc>
              <a:spcBef>
                <a:spcPts val="0"/>
              </a:spcBef>
              <a:spcAft>
                <a:spcPts val="0"/>
              </a:spcAft>
              <a:buClr>
                <a:schemeClr val="dk1"/>
              </a:buClr>
              <a:buSzPts val="6000"/>
              <a:buNone/>
              <a:defRPr sz="6000">
                <a:solidFill>
                  <a:schemeClr val="dk1"/>
                </a:solidFill>
              </a:defRPr>
            </a:lvl7pPr>
            <a:lvl8pPr lvl="7" algn="ctr">
              <a:lnSpc>
                <a:spcPct val="80000"/>
              </a:lnSpc>
              <a:spcBef>
                <a:spcPts val="0"/>
              </a:spcBef>
              <a:spcAft>
                <a:spcPts val="0"/>
              </a:spcAft>
              <a:buClr>
                <a:schemeClr val="dk1"/>
              </a:buClr>
              <a:buSzPts val="6000"/>
              <a:buNone/>
              <a:defRPr sz="6000">
                <a:solidFill>
                  <a:schemeClr val="dk1"/>
                </a:solidFill>
              </a:defRPr>
            </a:lvl8pPr>
            <a:lvl9pPr lvl="8" algn="ctr">
              <a:lnSpc>
                <a:spcPct val="80000"/>
              </a:lnSpc>
              <a:spcBef>
                <a:spcPts val="0"/>
              </a:spcBef>
              <a:spcAft>
                <a:spcPts val="0"/>
              </a:spcAft>
              <a:buClr>
                <a:schemeClr val="dk1"/>
              </a:buClr>
              <a:buSzPts val="6000"/>
              <a:buNone/>
              <a:defRPr sz="6000">
                <a:solidFill>
                  <a:schemeClr val="dk1"/>
                </a:solidFill>
              </a:defRPr>
            </a:lvl9pPr>
          </a:lstStyle>
          <a:p>
            <a:endParaRPr/>
          </a:p>
        </p:txBody>
      </p:sp>
      <p:sp>
        <p:nvSpPr>
          <p:cNvPr id="103" name="Google Shape;103;p3"/>
          <p:cNvSpPr txBox="1">
            <a:spLocks noGrp="1"/>
          </p:cNvSpPr>
          <p:nvPr>
            <p:ph type="title" idx="2" hasCustomPrompt="1"/>
          </p:nvPr>
        </p:nvSpPr>
        <p:spPr>
          <a:xfrm>
            <a:off x="3494800" y="1160954"/>
            <a:ext cx="2154300" cy="541500"/>
          </a:xfrm>
          <a:prstGeom prst="rect">
            <a:avLst/>
          </a:prstGeom>
        </p:spPr>
        <p:txBody>
          <a:bodyPr spcFirstLastPara="1" wrap="square" lIns="0" tIns="0" rIns="0" bIns="91425" anchor="ctr" anchorCtr="0">
            <a:noAutofit/>
          </a:bodyPr>
          <a:lstStyle>
            <a:lvl1pPr lvl="0" algn="ctr" rtl="0">
              <a:lnSpc>
                <a:spcPct val="80000"/>
              </a:lnSpc>
              <a:spcBef>
                <a:spcPts val="0"/>
              </a:spcBef>
              <a:spcAft>
                <a:spcPts val="0"/>
              </a:spcAft>
              <a:buSzPts val="7200"/>
              <a:buNone/>
              <a:defRPr sz="7200"/>
            </a:lvl1pPr>
            <a:lvl2pPr lvl="1" algn="ctr" rtl="0">
              <a:lnSpc>
                <a:spcPct val="80000"/>
              </a:lnSpc>
              <a:spcBef>
                <a:spcPts val="0"/>
              </a:spcBef>
              <a:spcAft>
                <a:spcPts val="0"/>
              </a:spcAft>
              <a:buClr>
                <a:schemeClr val="dk1"/>
              </a:buClr>
              <a:buSzPts val="7200"/>
              <a:buNone/>
              <a:defRPr sz="7200">
                <a:solidFill>
                  <a:schemeClr val="dk1"/>
                </a:solidFill>
              </a:defRPr>
            </a:lvl2pPr>
            <a:lvl3pPr lvl="2" algn="ctr" rtl="0">
              <a:lnSpc>
                <a:spcPct val="80000"/>
              </a:lnSpc>
              <a:spcBef>
                <a:spcPts val="0"/>
              </a:spcBef>
              <a:spcAft>
                <a:spcPts val="0"/>
              </a:spcAft>
              <a:buClr>
                <a:schemeClr val="dk1"/>
              </a:buClr>
              <a:buSzPts val="7200"/>
              <a:buNone/>
              <a:defRPr sz="7200">
                <a:solidFill>
                  <a:schemeClr val="dk1"/>
                </a:solidFill>
              </a:defRPr>
            </a:lvl3pPr>
            <a:lvl4pPr lvl="3" algn="ctr" rtl="0">
              <a:lnSpc>
                <a:spcPct val="80000"/>
              </a:lnSpc>
              <a:spcBef>
                <a:spcPts val="0"/>
              </a:spcBef>
              <a:spcAft>
                <a:spcPts val="0"/>
              </a:spcAft>
              <a:buClr>
                <a:schemeClr val="dk1"/>
              </a:buClr>
              <a:buSzPts val="7200"/>
              <a:buNone/>
              <a:defRPr sz="7200">
                <a:solidFill>
                  <a:schemeClr val="dk1"/>
                </a:solidFill>
              </a:defRPr>
            </a:lvl4pPr>
            <a:lvl5pPr lvl="4" algn="ctr" rtl="0">
              <a:lnSpc>
                <a:spcPct val="80000"/>
              </a:lnSpc>
              <a:spcBef>
                <a:spcPts val="0"/>
              </a:spcBef>
              <a:spcAft>
                <a:spcPts val="0"/>
              </a:spcAft>
              <a:buClr>
                <a:schemeClr val="dk1"/>
              </a:buClr>
              <a:buSzPts val="7200"/>
              <a:buNone/>
              <a:defRPr sz="7200">
                <a:solidFill>
                  <a:schemeClr val="dk1"/>
                </a:solidFill>
              </a:defRPr>
            </a:lvl5pPr>
            <a:lvl6pPr lvl="5" algn="ctr" rtl="0">
              <a:lnSpc>
                <a:spcPct val="80000"/>
              </a:lnSpc>
              <a:spcBef>
                <a:spcPts val="0"/>
              </a:spcBef>
              <a:spcAft>
                <a:spcPts val="0"/>
              </a:spcAft>
              <a:buClr>
                <a:schemeClr val="dk1"/>
              </a:buClr>
              <a:buSzPts val="7200"/>
              <a:buNone/>
              <a:defRPr sz="7200">
                <a:solidFill>
                  <a:schemeClr val="dk1"/>
                </a:solidFill>
              </a:defRPr>
            </a:lvl6pPr>
            <a:lvl7pPr lvl="6" algn="ctr" rtl="0">
              <a:lnSpc>
                <a:spcPct val="80000"/>
              </a:lnSpc>
              <a:spcBef>
                <a:spcPts val="0"/>
              </a:spcBef>
              <a:spcAft>
                <a:spcPts val="0"/>
              </a:spcAft>
              <a:buClr>
                <a:schemeClr val="dk1"/>
              </a:buClr>
              <a:buSzPts val="7200"/>
              <a:buNone/>
              <a:defRPr sz="7200">
                <a:solidFill>
                  <a:schemeClr val="dk1"/>
                </a:solidFill>
              </a:defRPr>
            </a:lvl7pPr>
            <a:lvl8pPr lvl="7" algn="ctr" rtl="0">
              <a:lnSpc>
                <a:spcPct val="80000"/>
              </a:lnSpc>
              <a:spcBef>
                <a:spcPts val="0"/>
              </a:spcBef>
              <a:spcAft>
                <a:spcPts val="0"/>
              </a:spcAft>
              <a:buClr>
                <a:schemeClr val="dk1"/>
              </a:buClr>
              <a:buSzPts val="7200"/>
              <a:buNone/>
              <a:defRPr sz="7200">
                <a:solidFill>
                  <a:schemeClr val="dk1"/>
                </a:solidFill>
              </a:defRPr>
            </a:lvl8pPr>
            <a:lvl9pPr lvl="8" algn="ctr" rtl="0">
              <a:lnSpc>
                <a:spcPct val="80000"/>
              </a:lnSpc>
              <a:spcBef>
                <a:spcPts val="0"/>
              </a:spcBef>
              <a:spcAft>
                <a:spcPts val="0"/>
              </a:spcAft>
              <a:buClr>
                <a:schemeClr val="dk1"/>
              </a:buClr>
              <a:buSzPts val="7200"/>
              <a:buNone/>
              <a:defRPr sz="7200">
                <a:solidFill>
                  <a:schemeClr val="dk1"/>
                </a:solidFill>
              </a:defRPr>
            </a:lvl9pPr>
          </a:lstStyle>
          <a:p>
            <a:r>
              <a:t>xx%</a:t>
            </a:r>
          </a:p>
        </p:txBody>
      </p:sp>
      <p:sp>
        <p:nvSpPr>
          <p:cNvPr id="104" name="Google Shape;104;p3"/>
          <p:cNvSpPr txBox="1">
            <a:spLocks noGrp="1"/>
          </p:cNvSpPr>
          <p:nvPr>
            <p:ph type="subTitle" idx="1"/>
          </p:nvPr>
        </p:nvSpPr>
        <p:spPr>
          <a:xfrm>
            <a:off x="3384000" y="4339100"/>
            <a:ext cx="2376000" cy="241200"/>
          </a:xfrm>
          <a:prstGeom prst="rect">
            <a:avLst/>
          </a:prstGeom>
        </p:spPr>
        <p:txBody>
          <a:bodyPr spcFirstLastPara="1" wrap="square" lIns="0" tIns="0" rIns="0" bIns="0" anchor="b" anchorCtr="0">
            <a:noAutofit/>
          </a:bodyPr>
          <a:lstStyle>
            <a:lvl1pPr lvl="0" algn="ctr" rtl="0">
              <a:lnSpc>
                <a:spcPct val="80000"/>
              </a:lnSpc>
              <a:spcBef>
                <a:spcPts val="0"/>
              </a:spcBef>
              <a:spcAft>
                <a:spcPts val="0"/>
              </a:spcAft>
              <a:buClr>
                <a:schemeClr val="accent3"/>
              </a:buClr>
              <a:buSzPts val="1600"/>
              <a:buNone/>
              <a:defRPr sz="1600">
                <a:solidFill>
                  <a:schemeClr val="accent3"/>
                </a:solidFill>
                <a:highlight>
                  <a:schemeClr val="dk1"/>
                </a:highlight>
              </a:defRPr>
            </a:lvl1pPr>
            <a:lvl2pPr lvl="1" algn="ctr" rtl="0">
              <a:lnSpc>
                <a:spcPct val="80000"/>
              </a:lnSpc>
              <a:spcBef>
                <a:spcPts val="0"/>
              </a:spcBef>
              <a:spcAft>
                <a:spcPts val="0"/>
              </a:spcAft>
              <a:buClr>
                <a:schemeClr val="lt2"/>
              </a:buClr>
              <a:buSzPts val="1800"/>
              <a:buNone/>
              <a:defRPr sz="1800">
                <a:solidFill>
                  <a:schemeClr val="lt2"/>
                </a:solidFill>
              </a:defRPr>
            </a:lvl2pPr>
            <a:lvl3pPr lvl="2" algn="ctr" rtl="0">
              <a:lnSpc>
                <a:spcPct val="80000"/>
              </a:lnSpc>
              <a:spcBef>
                <a:spcPts val="0"/>
              </a:spcBef>
              <a:spcAft>
                <a:spcPts val="0"/>
              </a:spcAft>
              <a:buClr>
                <a:schemeClr val="lt2"/>
              </a:buClr>
              <a:buSzPts val="1800"/>
              <a:buNone/>
              <a:defRPr sz="1800">
                <a:solidFill>
                  <a:schemeClr val="lt2"/>
                </a:solidFill>
              </a:defRPr>
            </a:lvl3pPr>
            <a:lvl4pPr lvl="3" algn="ctr" rtl="0">
              <a:lnSpc>
                <a:spcPct val="80000"/>
              </a:lnSpc>
              <a:spcBef>
                <a:spcPts val="0"/>
              </a:spcBef>
              <a:spcAft>
                <a:spcPts val="0"/>
              </a:spcAft>
              <a:buClr>
                <a:schemeClr val="lt2"/>
              </a:buClr>
              <a:buSzPts val="1800"/>
              <a:buNone/>
              <a:defRPr sz="1800">
                <a:solidFill>
                  <a:schemeClr val="lt2"/>
                </a:solidFill>
              </a:defRPr>
            </a:lvl4pPr>
            <a:lvl5pPr lvl="4" algn="ctr" rtl="0">
              <a:lnSpc>
                <a:spcPct val="80000"/>
              </a:lnSpc>
              <a:spcBef>
                <a:spcPts val="0"/>
              </a:spcBef>
              <a:spcAft>
                <a:spcPts val="0"/>
              </a:spcAft>
              <a:buClr>
                <a:schemeClr val="lt2"/>
              </a:buClr>
              <a:buSzPts val="1800"/>
              <a:buNone/>
              <a:defRPr sz="1800">
                <a:solidFill>
                  <a:schemeClr val="lt2"/>
                </a:solidFill>
              </a:defRPr>
            </a:lvl5pPr>
            <a:lvl6pPr lvl="5" algn="ctr" rtl="0">
              <a:lnSpc>
                <a:spcPct val="80000"/>
              </a:lnSpc>
              <a:spcBef>
                <a:spcPts val="0"/>
              </a:spcBef>
              <a:spcAft>
                <a:spcPts val="0"/>
              </a:spcAft>
              <a:buClr>
                <a:schemeClr val="lt2"/>
              </a:buClr>
              <a:buSzPts val="1800"/>
              <a:buNone/>
              <a:defRPr sz="1800">
                <a:solidFill>
                  <a:schemeClr val="lt2"/>
                </a:solidFill>
              </a:defRPr>
            </a:lvl6pPr>
            <a:lvl7pPr lvl="6" algn="ctr" rtl="0">
              <a:lnSpc>
                <a:spcPct val="80000"/>
              </a:lnSpc>
              <a:spcBef>
                <a:spcPts val="0"/>
              </a:spcBef>
              <a:spcAft>
                <a:spcPts val="0"/>
              </a:spcAft>
              <a:buClr>
                <a:schemeClr val="lt2"/>
              </a:buClr>
              <a:buSzPts val="1800"/>
              <a:buNone/>
              <a:defRPr sz="1800">
                <a:solidFill>
                  <a:schemeClr val="lt2"/>
                </a:solidFill>
              </a:defRPr>
            </a:lvl7pPr>
            <a:lvl8pPr lvl="7" algn="ctr" rtl="0">
              <a:lnSpc>
                <a:spcPct val="80000"/>
              </a:lnSpc>
              <a:spcBef>
                <a:spcPts val="0"/>
              </a:spcBef>
              <a:spcAft>
                <a:spcPts val="0"/>
              </a:spcAft>
              <a:buClr>
                <a:schemeClr val="lt2"/>
              </a:buClr>
              <a:buSzPts val="1800"/>
              <a:buNone/>
              <a:defRPr sz="1800">
                <a:solidFill>
                  <a:schemeClr val="lt2"/>
                </a:solidFill>
              </a:defRPr>
            </a:lvl8pPr>
            <a:lvl9pPr lvl="8" algn="ctr" rtl="0">
              <a:lnSpc>
                <a:spcPct val="80000"/>
              </a:lnSpc>
              <a:spcBef>
                <a:spcPts val="0"/>
              </a:spcBef>
              <a:spcAft>
                <a:spcPts val="0"/>
              </a:spcAft>
              <a:buClr>
                <a:schemeClr val="lt2"/>
              </a:buClr>
              <a:buSzPts val="1800"/>
              <a:buNone/>
              <a:defRPr sz="1800">
                <a:solidFill>
                  <a:schemeClr val="lt2"/>
                </a:solidFill>
              </a:defRPr>
            </a:lvl9pPr>
          </a:lstStyle>
          <a:p>
            <a:endParaRPr/>
          </a:p>
        </p:txBody>
      </p:sp>
      <p:sp>
        <p:nvSpPr>
          <p:cNvPr id="105" name="Google Shape;105;p3"/>
          <p:cNvSpPr/>
          <p:nvPr/>
        </p:nvSpPr>
        <p:spPr>
          <a:xfrm rot="-5400000" flipH="1">
            <a:off x="1037" y="4107669"/>
            <a:ext cx="485073" cy="487186"/>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flipH="1">
            <a:off x="-120219" y="4229914"/>
            <a:ext cx="483688" cy="243268"/>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flipH="1">
            <a:off x="1481694" y="-3360"/>
            <a:ext cx="485073" cy="487186"/>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flipH="1">
            <a:off x="1482100" y="-3350"/>
            <a:ext cx="483688" cy="243268"/>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58" y="-667"/>
            <a:ext cx="482303" cy="482359"/>
          </a:xfrm>
          <a:custGeom>
            <a:avLst/>
            <a:gdLst/>
            <a:ahLst/>
            <a:cxnLst/>
            <a:rect l="l" t="t" r="r" b="b"/>
            <a:pathLst>
              <a:path w="22285" h="22285" extrusionOk="0">
                <a:moveTo>
                  <a:pt x="11111" y="0"/>
                </a:moveTo>
                <a:lnTo>
                  <a:pt x="1" y="11111"/>
                </a:lnTo>
                <a:lnTo>
                  <a:pt x="11175" y="22285"/>
                </a:lnTo>
                <a:lnTo>
                  <a:pt x="22285" y="11142"/>
                </a:lnTo>
                <a:lnTo>
                  <a:pt x="111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5400000">
            <a:off x="710749" y="-210794"/>
            <a:ext cx="68910" cy="485108"/>
          </a:xfrm>
          <a:custGeom>
            <a:avLst/>
            <a:gdLst/>
            <a:ahLst/>
            <a:cxnLst/>
            <a:rect l="l" t="t" r="r" b="b"/>
            <a:pathLst>
              <a:path w="3184" h="22412" extrusionOk="0">
                <a:moveTo>
                  <a:pt x="0" y="0"/>
                </a:moveTo>
                <a:lnTo>
                  <a:pt x="0" y="22412"/>
                </a:lnTo>
                <a:lnTo>
                  <a:pt x="3183" y="22412"/>
                </a:lnTo>
                <a:lnTo>
                  <a:pt x="3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5400000">
            <a:off x="710738" y="-71640"/>
            <a:ext cx="68931" cy="485108"/>
          </a:xfrm>
          <a:custGeom>
            <a:avLst/>
            <a:gdLst/>
            <a:ahLst/>
            <a:cxnLst/>
            <a:rect l="l" t="t" r="r" b="b"/>
            <a:pathLst>
              <a:path w="3185" h="22412" extrusionOk="0">
                <a:moveTo>
                  <a:pt x="1" y="0"/>
                </a:moveTo>
                <a:lnTo>
                  <a:pt x="1" y="22412"/>
                </a:lnTo>
                <a:lnTo>
                  <a:pt x="3184" y="22412"/>
                </a:lnTo>
                <a:lnTo>
                  <a:pt x="31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5400000">
            <a:off x="710403" y="67169"/>
            <a:ext cx="69602" cy="485108"/>
          </a:xfrm>
          <a:custGeom>
            <a:avLst/>
            <a:gdLst/>
            <a:ahLst/>
            <a:cxnLst/>
            <a:rect l="l" t="t" r="r" b="b"/>
            <a:pathLst>
              <a:path w="3216" h="22412" extrusionOk="0">
                <a:moveTo>
                  <a:pt x="0" y="0"/>
                </a:moveTo>
                <a:lnTo>
                  <a:pt x="0" y="22412"/>
                </a:lnTo>
                <a:lnTo>
                  <a:pt x="3216" y="22412"/>
                </a:lnTo>
                <a:lnTo>
                  <a:pt x="32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5400000">
            <a:off x="710749" y="205988"/>
            <a:ext cx="68910" cy="485108"/>
          </a:xfrm>
          <a:custGeom>
            <a:avLst/>
            <a:gdLst/>
            <a:ahLst/>
            <a:cxnLst/>
            <a:rect l="l" t="t" r="r" b="b"/>
            <a:pathLst>
              <a:path w="3184" h="22412" extrusionOk="0">
                <a:moveTo>
                  <a:pt x="0" y="0"/>
                </a:moveTo>
                <a:lnTo>
                  <a:pt x="0" y="22412"/>
                </a:lnTo>
                <a:lnTo>
                  <a:pt x="3184" y="22412"/>
                </a:lnTo>
                <a:lnTo>
                  <a:pt x="31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5400000">
            <a:off x="225870" y="702870"/>
            <a:ext cx="51011" cy="501608"/>
          </a:xfrm>
          <a:custGeom>
            <a:avLst/>
            <a:gdLst/>
            <a:ahLst/>
            <a:cxnLst/>
            <a:rect l="l" t="t" r="r" b="b"/>
            <a:pathLst>
              <a:path w="2357" h="22476" extrusionOk="0">
                <a:moveTo>
                  <a:pt x="1" y="0"/>
                </a:moveTo>
                <a:lnTo>
                  <a:pt x="1" y="22476"/>
                </a:lnTo>
                <a:lnTo>
                  <a:pt x="2357" y="22476"/>
                </a:lnTo>
                <a:lnTo>
                  <a:pt x="23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5400000">
            <a:off x="225534" y="595052"/>
            <a:ext cx="51682" cy="501608"/>
          </a:xfrm>
          <a:custGeom>
            <a:avLst/>
            <a:gdLst/>
            <a:ahLst/>
            <a:cxnLst/>
            <a:rect l="l" t="t" r="r" b="b"/>
            <a:pathLst>
              <a:path w="2388" h="22476" extrusionOk="0">
                <a:moveTo>
                  <a:pt x="0" y="0"/>
                </a:moveTo>
                <a:lnTo>
                  <a:pt x="0" y="22476"/>
                </a:lnTo>
                <a:lnTo>
                  <a:pt x="2388" y="22476"/>
                </a:lnTo>
                <a:lnTo>
                  <a:pt x="2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5400000">
            <a:off x="225880" y="487245"/>
            <a:ext cx="50990" cy="501608"/>
          </a:xfrm>
          <a:custGeom>
            <a:avLst/>
            <a:gdLst/>
            <a:ahLst/>
            <a:cxnLst/>
            <a:rect l="l" t="t" r="r" b="b"/>
            <a:pathLst>
              <a:path w="2356" h="22476" extrusionOk="0">
                <a:moveTo>
                  <a:pt x="0" y="0"/>
                </a:moveTo>
                <a:lnTo>
                  <a:pt x="0" y="22476"/>
                </a:lnTo>
                <a:lnTo>
                  <a:pt x="2356" y="22476"/>
                </a:lnTo>
                <a:lnTo>
                  <a:pt x="23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5400000">
            <a:off x="225534" y="379437"/>
            <a:ext cx="51682" cy="501608"/>
          </a:xfrm>
          <a:custGeom>
            <a:avLst/>
            <a:gdLst/>
            <a:ahLst/>
            <a:cxnLst/>
            <a:rect l="l" t="t" r="r" b="b"/>
            <a:pathLst>
              <a:path w="2388" h="22476" extrusionOk="0">
                <a:moveTo>
                  <a:pt x="0" y="0"/>
                </a:moveTo>
                <a:lnTo>
                  <a:pt x="0" y="22476"/>
                </a:lnTo>
                <a:lnTo>
                  <a:pt x="2388" y="22476"/>
                </a:lnTo>
                <a:lnTo>
                  <a:pt x="2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0800000" flipH="1">
            <a:off x="998942" y="480157"/>
            <a:ext cx="482347" cy="486493"/>
          </a:xfrm>
          <a:custGeom>
            <a:avLst/>
            <a:gdLst/>
            <a:ahLst/>
            <a:cxnLst/>
            <a:rect l="l" t="t" r="r" b="b"/>
            <a:pathLst>
              <a:path w="22349" h="22476" extrusionOk="0">
                <a:moveTo>
                  <a:pt x="0" y="0"/>
                </a:moveTo>
                <a:lnTo>
                  <a:pt x="0" y="22476"/>
                </a:lnTo>
                <a:lnTo>
                  <a:pt x="22348" y="22476"/>
                </a:lnTo>
                <a:lnTo>
                  <a:pt x="22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0800000" flipH="1">
            <a:off x="997590" y="-9417"/>
            <a:ext cx="483688" cy="486515"/>
          </a:xfrm>
          <a:custGeom>
            <a:avLst/>
            <a:gdLst/>
            <a:ahLst/>
            <a:cxnLst/>
            <a:rect l="l" t="t" r="r" b="b"/>
            <a:pathLst>
              <a:path w="22349" h="22477" extrusionOk="0">
                <a:moveTo>
                  <a:pt x="22348" y="1"/>
                </a:moveTo>
                <a:lnTo>
                  <a:pt x="0" y="22476"/>
                </a:lnTo>
                <a:lnTo>
                  <a:pt x="22348" y="22476"/>
                </a:lnTo>
                <a:lnTo>
                  <a:pt x="22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5400000" flipH="1">
            <a:off x="1203885" y="688554"/>
            <a:ext cx="485085" cy="68440"/>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5400000" flipH="1">
            <a:off x="1065682" y="688543"/>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5400000" flipH="1">
            <a:off x="927468" y="688543"/>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5400000" flipH="1">
            <a:off x="789265" y="688554"/>
            <a:ext cx="485085" cy="68440"/>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0800000" flipH="1">
            <a:off x="997590" y="964706"/>
            <a:ext cx="483688" cy="744913"/>
          </a:xfrm>
          <a:custGeom>
            <a:avLst/>
            <a:gdLst/>
            <a:ahLst/>
            <a:cxnLst/>
            <a:rect l="l" t="t" r="r" b="b"/>
            <a:pathLst>
              <a:path w="22349" h="34415" extrusionOk="0">
                <a:moveTo>
                  <a:pt x="11174" y="1"/>
                </a:moveTo>
                <a:cubicBezTo>
                  <a:pt x="4998" y="1"/>
                  <a:pt x="0" y="4999"/>
                  <a:pt x="0" y="11175"/>
                </a:cubicBezTo>
                <a:lnTo>
                  <a:pt x="0" y="34414"/>
                </a:lnTo>
                <a:lnTo>
                  <a:pt x="22348" y="34414"/>
                </a:lnTo>
                <a:lnTo>
                  <a:pt x="22348" y="11175"/>
                </a:lnTo>
                <a:cubicBezTo>
                  <a:pt x="22348" y="4999"/>
                  <a:pt x="17350" y="1"/>
                  <a:pt x="11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997595" y="961351"/>
            <a:ext cx="483688" cy="486493"/>
          </a:xfrm>
          <a:custGeom>
            <a:avLst/>
            <a:gdLst/>
            <a:ahLst/>
            <a:cxnLst/>
            <a:rect l="l" t="t" r="r" b="b"/>
            <a:pathLst>
              <a:path w="22349" h="22476" extrusionOk="0">
                <a:moveTo>
                  <a:pt x="1" y="0"/>
                </a:moveTo>
                <a:lnTo>
                  <a:pt x="22349" y="22475"/>
                </a:lnTo>
                <a:lnTo>
                  <a:pt x="22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0800000">
            <a:off x="-80" y="1471317"/>
            <a:ext cx="482347" cy="486493"/>
          </a:xfrm>
          <a:custGeom>
            <a:avLst/>
            <a:gdLst/>
            <a:ahLst/>
            <a:cxnLst/>
            <a:rect l="l" t="t" r="r" b="b"/>
            <a:pathLst>
              <a:path w="22349" h="22476" extrusionOk="0">
                <a:moveTo>
                  <a:pt x="0" y="0"/>
                </a:moveTo>
                <a:lnTo>
                  <a:pt x="0" y="22476"/>
                </a:lnTo>
                <a:lnTo>
                  <a:pt x="22348" y="22476"/>
                </a:lnTo>
                <a:lnTo>
                  <a:pt x="223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1975" y="986305"/>
            <a:ext cx="483688" cy="486515"/>
          </a:xfrm>
          <a:custGeom>
            <a:avLst/>
            <a:gdLst/>
            <a:ahLst/>
            <a:cxnLst/>
            <a:rect l="l" t="t" r="r" b="b"/>
            <a:pathLst>
              <a:path w="22349" h="22477" extrusionOk="0">
                <a:moveTo>
                  <a:pt x="22348" y="1"/>
                </a:moveTo>
                <a:lnTo>
                  <a:pt x="0" y="22476"/>
                </a:lnTo>
                <a:lnTo>
                  <a:pt x="22348" y="22476"/>
                </a:lnTo>
                <a:lnTo>
                  <a:pt x="22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5400000">
            <a:off x="-207761" y="1679713"/>
            <a:ext cx="485085" cy="68440"/>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5400000">
            <a:off x="-69558" y="1679703"/>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5400000">
            <a:off x="68656" y="1679703"/>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0800000">
            <a:off x="1323" y="1955865"/>
            <a:ext cx="483688" cy="744913"/>
          </a:xfrm>
          <a:custGeom>
            <a:avLst/>
            <a:gdLst/>
            <a:ahLst/>
            <a:cxnLst/>
            <a:rect l="l" t="t" r="r" b="b"/>
            <a:pathLst>
              <a:path w="22349" h="34415" extrusionOk="0">
                <a:moveTo>
                  <a:pt x="11174" y="1"/>
                </a:moveTo>
                <a:cubicBezTo>
                  <a:pt x="4998" y="1"/>
                  <a:pt x="0" y="4999"/>
                  <a:pt x="0" y="11175"/>
                </a:cubicBezTo>
                <a:lnTo>
                  <a:pt x="0" y="34414"/>
                </a:lnTo>
                <a:lnTo>
                  <a:pt x="22348" y="34414"/>
                </a:lnTo>
                <a:lnTo>
                  <a:pt x="22348" y="11175"/>
                </a:lnTo>
                <a:cubicBezTo>
                  <a:pt x="22348" y="4999"/>
                  <a:pt x="17350" y="1"/>
                  <a:pt x="11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5400000" flipH="1">
            <a:off x="1318" y="1952510"/>
            <a:ext cx="483688" cy="486493"/>
          </a:xfrm>
          <a:custGeom>
            <a:avLst/>
            <a:gdLst/>
            <a:ahLst/>
            <a:cxnLst/>
            <a:rect l="l" t="t" r="r" b="b"/>
            <a:pathLst>
              <a:path w="22349" h="22476" extrusionOk="0">
                <a:moveTo>
                  <a:pt x="1" y="0"/>
                </a:moveTo>
                <a:lnTo>
                  <a:pt x="22349" y="22475"/>
                </a:lnTo>
                <a:lnTo>
                  <a:pt x="22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5400000">
            <a:off x="206879" y="1679703"/>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3"/>
          <p:cNvGrpSpPr/>
          <p:nvPr/>
        </p:nvGrpSpPr>
        <p:grpSpPr>
          <a:xfrm>
            <a:off x="7661809" y="1910504"/>
            <a:ext cx="1482180" cy="3233580"/>
            <a:chOff x="7661809" y="1910504"/>
            <a:chExt cx="1482180" cy="3233580"/>
          </a:xfrm>
        </p:grpSpPr>
        <p:sp>
          <p:nvSpPr>
            <p:cNvPr id="135" name="Google Shape;135;p3"/>
            <p:cNvSpPr/>
            <p:nvPr/>
          </p:nvSpPr>
          <p:spPr>
            <a:xfrm rot="-5400000" flipH="1">
              <a:off x="7662866" y="1909447"/>
              <a:ext cx="485073" cy="487186"/>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rot="-5400000" flipH="1">
              <a:off x="7541610" y="2031693"/>
              <a:ext cx="483688" cy="243268"/>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5400000">
              <a:off x="8647807" y="4648951"/>
              <a:ext cx="483688" cy="503722"/>
            </a:xfrm>
            <a:custGeom>
              <a:avLst/>
              <a:gdLst/>
              <a:ahLst/>
              <a:cxnLst/>
              <a:rect l="l" t="t" r="r" b="b"/>
              <a:pathLst>
                <a:path w="22349" h="23272" extrusionOk="0">
                  <a:moveTo>
                    <a:pt x="1" y="1"/>
                  </a:moveTo>
                  <a:lnTo>
                    <a:pt x="1" y="23272"/>
                  </a:lnTo>
                  <a:lnTo>
                    <a:pt x="22349" y="23272"/>
                  </a:lnTo>
                  <a:lnTo>
                    <a:pt x="223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5400000">
              <a:off x="8660279" y="4659633"/>
              <a:ext cx="482303" cy="482359"/>
            </a:xfrm>
            <a:custGeom>
              <a:avLst/>
              <a:gdLst/>
              <a:ahLst/>
              <a:cxnLst/>
              <a:rect l="l" t="t" r="r" b="b"/>
              <a:pathLst>
                <a:path w="22285" h="22285" extrusionOk="0">
                  <a:moveTo>
                    <a:pt x="11111" y="0"/>
                  </a:moveTo>
                  <a:lnTo>
                    <a:pt x="1" y="11111"/>
                  </a:lnTo>
                  <a:lnTo>
                    <a:pt x="11175" y="22285"/>
                  </a:lnTo>
                  <a:lnTo>
                    <a:pt x="22285" y="11142"/>
                  </a:lnTo>
                  <a:lnTo>
                    <a:pt x="111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642448" y="4159560"/>
              <a:ext cx="475140" cy="501608"/>
            </a:xfrm>
            <a:custGeom>
              <a:avLst/>
              <a:gdLst/>
              <a:ahLst/>
              <a:cxnLst/>
              <a:rect l="l" t="t" r="r" b="b"/>
              <a:pathLst>
                <a:path w="22349" h="22476" extrusionOk="0">
                  <a:moveTo>
                    <a:pt x="1" y="0"/>
                  </a:moveTo>
                  <a:lnTo>
                    <a:pt x="1" y="22476"/>
                  </a:lnTo>
                  <a:lnTo>
                    <a:pt x="22349" y="22476"/>
                  </a:lnTo>
                  <a:lnTo>
                    <a:pt x="223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8642452" y="4159552"/>
              <a:ext cx="51011" cy="501608"/>
            </a:xfrm>
            <a:custGeom>
              <a:avLst/>
              <a:gdLst/>
              <a:ahLst/>
              <a:cxnLst/>
              <a:rect l="l" t="t" r="r" b="b"/>
              <a:pathLst>
                <a:path w="2357" h="22476" extrusionOk="0">
                  <a:moveTo>
                    <a:pt x="1" y="0"/>
                  </a:moveTo>
                  <a:lnTo>
                    <a:pt x="1" y="22476"/>
                  </a:lnTo>
                  <a:lnTo>
                    <a:pt x="2357" y="22476"/>
                  </a:lnTo>
                  <a:lnTo>
                    <a:pt x="23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8749935" y="4159552"/>
              <a:ext cx="51682" cy="501608"/>
            </a:xfrm>
            <a:custGeom>
              <a:avLst/>
              <a:gdLst/>
              <a:ahLst/>
              <a:cxnLst/>
              <a:rect l="l" t="t" r="r" b="b"/>
              <a:pathLst>
                <a:path w="2388" h="22476" extrusionOk="0">
                  <a:moveTo>
                    <a:pt x="0" y="0"/>
                  </a:moveTo>
                  <a:lnTo>
                    <a:pt x="0" y="22476"/>
                  </a:lnTo>
                  <a:lnTo>
                    <a:pt x="2388" y="22476"/>
                  </a:lnTo>
                  <a:lnTo>
                    <a:pt x="2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8858089" y="4159552"/>
              <a:ext cx="50990" cy="501608"/>
            </a:xfrm>
            <a:custGeom>
              <a:avLst/>
              <a:gdLst/>
              <a:ahLst/>
              <a:cxnLst/>
              <a:rect l="l" t="t" r="r" b="b"/>
              <a:pathLst>
                <a:path w="2356" h="22476" extrusionOk="0">
                  <a:moveTo>
                    <a:pt x="0" y="0"/>
                  </a:moveTo>
                  <a:lnTo>
                    <a:pt x="0" y="22476"/>
                  </a:lnTo>
                  <a:lnTo>
                    <a:pt x="2356" y="22476"/>
                  </a:lnTo>
                  <a:lnTo>
                    <a:pt x="23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965550" y="4155375"/>
              <a:ext cx="51676" cy="505822"/>
            </a:xfrm>
            <a:custGeom>
              <a:avLst/>
              <a:gdLst/>
              <a:ahLst/>
              <a:cxnLst/>
              <a:rect l="l" t="t" r="r" b="b"/>
              <a:pathLst>
                <a:path w="2388" h="22476" extrusionOk="0">
                  <a:moveTo>
                    <a:pt x="0" y="0"/>
                  </a:moveTo>
                  <a:lnTo>
                    <a:pt x="0" y="22476"/>
                  </a:lnTo>
                  <a:lnTo>
                    <a:pt x="2388" y="22476"/>
                  </a:lnTo>
                  <a:lnTo>
                    <a:pt x="2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9073725" y="4155525"/>
              <a:ext cx="65650" cy="505822"/>
            </a:xfrm>
            <a:custGeom>
              <a:avLst/>
              <a:gdLst/>
              <a:ahLst/>
              <a:cxnLst/>
              <a:rect l="l" t="t" r="r" b="b"/>
              <a:pathLst>
                <a:path w="2389" h="22476" extrusionOk="0">
                  <a:moveTo>
                    <a:pt x="0" y="0"/>
                  </a:moveTo>
                  <a:lnTo>
                    <a:pt x="0" y="22476"/>
                  </a:lnTo>
                  <a:lnTo>
                    <a:pt x="2388" y="22476"/>
                  </a:lnTo>
                  <a:lnTo>
                    <a:pt x="2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flipH="1">
              <a:off x="7670217" y="4657569"/>
              <a:ext cx="483688" cy="486515"/>
            </a:xfrm>
            <a:custGeom>
              <a:avLst/>
              <a:gdLst/>
              <a:ahLst/>
              <a:cxnLst/>
              <a:rect l="l" t="t" r="r" b="b"/>
              <a:pathLst>
                <a:path w="22349" h="22477" extrusionOk="0">
                  <a:moveTo>
                    <a:pt x="22348" y="1"/>
                  </a:moveTo>
                  <a:lnTo>
                    <a:pt x="0" y="22476"/>
                  </a:lnTo>
                  <a:lnTo>
                    <a:pt x="22348" y="22476"/>
                  </a:lnTo>
                  <a:lnTo>
                    <a:pt x="22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
            <p:cNvGrpSpPr/>
            <p:nvPr/>
          </p:nvGrpSpPr>
          <p:grpSpPr>
            <a:xfrm>
              <a:off x="7672740" y="4172120"/>
              <a:ext cx="481330" cy="486493"/>
              <a:chOff x="7670224" y="4172300"/>
              <a:chExt cx="487176" cy="486493"/>
            </a:xfrm>
          </p:grpSpPr>
          <p:sp>
            <p:nvSpPr>
              <p:cNvPr id="147" name="Google Shape;147;p3"/>
              <p:cNvSpPr/>
              <p:nvPr/>
            </p:nvSpPr>
            <p:spPr>
              <a:xfrm flipH="1">
                <a:off x="7670224" y="4172300"/>
                <a:ext cx="485811" cy="486493"/>
              </a:xfrm>
              <a:custGeom>
                <a:avLst/>
                <a:gdLst/>
                <a:ahLst/>
                <a:cxnLst/>
                <a:rect l="l" t="t" r="r" b="b"/>
                <a:pathLst>
                  <a:path w="22349" h="22476" extrusionOk="0">
                    <a:moveTo>
                      <a:pt x="0" y="0"/>
                    </a:moveTo>
                    <a:lnTo>
                      <a:pt x="0" y="22476"/>
                    </a:lnTo>
                    <a:lnTo>
                      <a:pt x="22348" y="22476"/>
                    </a:lnTo>
                    <a:lnTo>
                      <a:pt x="22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5400000" flipH="1">
                <a:off x="7462772" y="4381695"/>
                <a:ext cx="485085" cy="68942"/>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5400000" flipH="1">
                <a:off x="7601973" y="4381684"/>
                <a:ext cx="485085" cy="68963"/>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rot="5400000" flipH="1">
                <a:off x="7741185" y="4381684"/>
                <a:ext cx="485085" cy="68963"/>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rot="5400000" flipH="1">
                <a:off x="7880387" y="4381695"/>
                <a:ext cx="485085" cy="68942"/>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3"/>
            <p:cNvSpPr/>
            <p:nvPr/>
          </p:nvSpPr>
          <p:spPr>
            <a:xfrm flipH="1">
              <a:off x="7670217" y="3431706"/>
              <a:ext cx="483688" cy="744913"/>
            </a:xfrm>
            <a:custGeom>
              <a:avLst/>
              <a:gdLst/>
              <a:ahLst/>
              <a:cxnLst/>
              <a:rect l="l" t="t" r="r" b="b"/>
              <a:pathLst>
                <a:path w="22349" h="34415" extrusionOk="0">
                  <a:moveTo>
                    <a:pt x="11174" y="1"/>
                  </a:moveTo>
                  <a:cubicBezTo>
                    <a:pt x="4998" y="1"/>
                    <a:pt x="0" y="4999"/>
                    <a:pt x="0" y="11175"/>
                  </a:cubicBezTo>
                  <a:lnTo>
                    <a:pt x="0" y="34414"/>
                  </a:lnTo>
                  <a:lnTo>
                    <a:pt x="22348" y="34414"/>
                  </a:lnTo>
                  <a:lnTo>
                    <a:pt x="22348" y="11175"/>
                  </a:lnTo>
                  <a:cubicBezTo>
                    <a:pt x="22348" y="4999"/>
                    <a:pt x="17350" y="1"/>
                    <a:pt x="11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5400000">
              <a:off x="7670460" y="3693273"/>
              <a:ext cx="483688" cy="486943"/>
            </a:xfrm>
            <a:custGeom>
              <a:avLst/>
              <a:gdLst/>
              <a:ahLst/>
              <a:cxnLst/>
              <a:rect l="l" t="t" r="r" b="b"/>
              <a:pathLst>
                <a:path w="22349" h="22476" extrusionOk="0">
                  <a:moveTo>
                    <a:pt x="1" y="0"/>
                  </a:moveTo>
                  <a:lnTo>
                    <a:pt x="22349" y="22475"/>
                  </a:lnTo>
                  <a:lnTo>
                    <a:pt x="22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5400000">
              <a:off x="8659569" y="3182811"/>
              <a:ext cx="482347" cy="486493"/>
            </a:xfrm>
            <a:custGeom>
              <a:avLst/>
              <a:gdLst/>
              <a:ahLst/>
              <a:cxnLst/>
              <a:rect l="l" t="t" r="r" b="b"/>
              <a:pathLst>
                <a:path w="22349" h="22476" extrusionOk="0">
                  <a:moveTo>
                    <a:pt x="0" y="0"/>
                  </a:moveTo>
                  <a:lnTo>
                    <a:pt x="0" y="22476"/>
                  </a:lnTo>
                  <a:lnTo>
                    <a:pt x="22348" y="22476"/>
                  </a:lnTo>
                  <a:lnTo>
                    <a:pt x="223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5400000">
              <a:off x="8656861" y="3668505"/>
              <a:ext cx="483688" cy="486515"/>
            </a:xfrm>
            <a:custGeom>
              <a:avLst/>
              <a:gdLst/>
              <a:ahLst/>
              <a:cxnLst/>
              <a:rect l="l" t="t" r="r" b="b"/>
              <a:pathLst>
                <a:path w="22349" h="22477" extrusionOk="0">
                  <a:moveTo>
                    <a:pt x="22348" y="1"/>
                  </a:moveTo>
                  <a:lnTo>
                    <a:pt x="0" y="22476"/>
                  </a:lnTo>
                  <a:lnTo>
                    <a:pt x="22348" y="22476"/>
                  </a:lnTo>
                  <a:lnTo>
                    <a:pt x="22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0800000">
              <a:off x="8658831" y="3185527"/>
              <a:ext cx="485085" cy="68440"/>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0800000">
              <a:off x="8658831" y="3323719"/>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0800000">
              <a:off x="8658831" y="3461932"/>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657513" y="2440547"/>
              <a:ext cx="483688" cy="744913"/>
            </a:xfrm>
            <a:custGeom>
              <a:avLst/>
              <a:gdLst/>
              <a:ahLst/>
              <a:cxnLst/>
              <a:rect l="l" t="t" r="r" b="b"/>
              <a:pathLst>
                <a:path w="22349" h="34415" extrusionOk="0">
                  <a:moveTo>
                    <a:pt x="11174" y="1"/>
                  </a:moveTo>
                  <a:cubicBezTo>
                    <a:pt x="4998" y="1"/>
                    <a:pt x="0" y="4999"/>
                    <a:pt x="0" y="11175"/>
                  </a:cubicBezTo>
                  <a:lnTo>
                    <a:pt x="0" y="34414"/>
                  </a:lnTo>
                  <a:lnTo>
                    <a:pt x="22348" y="34414"/>
                  </a:lnTo>
                  <a:lnTo>
                    <a:pt x="22348" y="11175"/>
                  </a:lnTo>
                  <a:cubicBezTo>
                    <a:pt x="22348" y="4999"/>
                    <a:pt x="17350" y="1"/>
                    <a:pt x="11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5400000" flipH="1">
              <a:off x="8657517" y="2702321"/>
              <a:ext cx="483688" cy="486493"/>
            </a:xfrm>
            <a:custGeom>
              <a:avLst/>
              <a:gdLst/>
              <a:ahLst/>
              <a:cxnLst/>
              <a:rect l="l" t="t" r="r" b="b"/>
              <a:pathLst>
                <a:path w="22349" h="22476" extrusionOk="0">
                  <a:moveTo>
                    <a:pt x="1" y="0"/>
                  </a:moveTo>
                  <a:lnTo>
                    <a:pt x="22349" y="22475"/>
                  </a:lnTo>
                  <a:lnTo>
                    <a:pt x="22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0800000">
              <a:off x="8658831" y="3600155"/>
              <a:ext cx="485085" cy="68462"/>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3"/>
            <p:cNvGrpSpPr/>
            <p:nvPr/>
          </p:nvGrpSpPr>
          <p:grpSpPr>
            <a:xfrm>
              <a:off x="8154574" y="4660971"/>
              <a:ext cx="485063" cy="482105"/>
              <a:chOff x="7831939" y="4498901"/>
              <a:chExt cx="644345" cy="644267"/>
            </a:xfrm>
          </p:grpSpPr>
          <p:sp>
            <p:nvSpPr>
              <p:cNvPr id="163" name="Google Shape;163;p3"/>
              <p:cNvSpPr/>
              <p:nvPr/>
            </p:nvSpPr>
            <p:spPr>
              <a:xfrm rot="-5400000">
                <a:off x="8108331" y="4591265"/>
                <a:ext cx="91561" cy="644345"/>
              </a:xfrm>
              <a:custGeom>
                <a:avLst/>
                <a:gdLst/>
                <a:ahLst/>
                <a:cxnLst/>
                <a:rect l="l" t="t" r="r" b="b"/>
                <a:pathLst>
                  <a:path w="3185" h="22412" extrusionOk="0">
                    <a:moveTo>
                      <a:pt x="1" y="0"/>
                    </a:moveTo>
                    <a:lnTo>
                      <a:pt x="1" y="22412"/>
                    </a:lnTo>
                    <a:lnTo>
                      <a:pt x="3184" y="22412"/>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5400000">
                <a:off x="8107885" y="4406887"/>
                <a:ext cx="92452" cy="644345"/>
              </a:xfrm>
              <a:custGeom>
                <a:avLst/>
                <a:gdLst/>
                <a:ahLst/>
                <a:cxnLst/>
                <a:rect l="l" t="t" r="r" b="b"/>
                <a:pathLst>
                  <a:path w="3216" h="22412" extrusionOk="0">
                    <a:moveTo>
                      <a:pt x="0" y="0"/>
                    </a:moveTo>
                    <a:lnTo>
                      <a:pt x="0" y="22412"/>
                    </a:lnTo>
                    <a:lnTo>
                      <a:pt x="3216" y="22412"/>
                    </a:lnTo>
                    <a:lnTo>
                      <a:pt x="3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5400000">
                <a:off x="8108345" y="4222495"/>
                <a:ext cx="91532" cy="644345"/>
              </a:xfrm>
              <a:custGeom>
                <a:avLst/>
                <a:gdLst/>
                <a:ahLst/>
                <a:cxnLst/>
                <a:rect l="l" t="t" r="r" b="b"/>
                <a:pathLst>
                  <a:path w="3184" h="22412" extrusionOk="0">
                    <a:moveTo>
                      <a:pt x="0" y="0"/>
                    </a:moveTo>
                    <a:lnTo>
                      <a:pt x="0" y="22412"/>
                    </a:lnTo>
                    <a:lnTo>
                      <a:pt x="3184" y="22412"/>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5400000">
                <a:off x="8108331" y="4775215"/>
                <a:ext cx="91561" cy="644345"/>
              </a:xfrm>
              <a:custGeom>
                <a:avLst/>
                <a:gdLst/>
                <a:ahLst/>
                <a:cxnLst/>
                <a:rect l="l" t="t" r="r" b="b"/>
                <a:pathLst>
                  <a:path w="3185" h="22412" extrusionOk="0">
                    <a:moveTo>
                      <a:pt x="1" y="0"/>
                    </a:moveTo>
                    <a:lnTo>
                      <a:pt x="1" y="22412"/>
                    </a:lnTo>
                    <a:lnTo>
                      <a:pt x="3184" y="22412"/>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26797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7"/>
        <p:cNvGrpSpPr/>
        <p:nvPr/>
      </p:nvGrpSpPr>
      <p:grpSpPr>
        <a:xfrm>
          <a:off x="0" y="0"/>
          <a:ext cx="0" cy="0"/>
          <a:chOff x="0" y="0"/>
          <a:chExt cx="0" cy="0"/>
        </a:xfrm>
      </p:grpSpPr>
      <p:sp>
        <p:nvSpPr>
          <p:cNvPr id="288" name="Google Shape;288;p7"/>
          <p:cNvSpPr txBox="1">
            <a:spLocks noGrp="1"/>
          </p:cNvSpPr>
          <p:nvPr>
            <p:ph type="title"/>
          </p:nvPr>
        </p:nvSpPr>
        <p:spPr>
          <a:xfrm>
            <a:off x="1231325" y="1843255"/>
            <a:ext cx="2811000" cy="9054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3600"/>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
        <p:nvSpPr>
          <p:cNvPr id="289" name="Google Shape;289;p7"/>
          <p:cNvSpPr txBox="1">
            <a:spLocks noGrp="1"/>
          </p:cNvSpPr>
          <p:nvPr>
            <p:ph type="body" idx="1"/>
          </p:nvPr>
        </p:nvSpPr>
        <p:spPr>
          <a:xfrm>
            <a:off x="1231313" y="2748594"/>
            <a:ext cx="2811000" cy="112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290" name="Google Shape;290;p7"/>
          <p:cNvGrpSpPr/>
          <p:nvPr/>
        </p:nvGrpSpPr>
        <p:grpSpPr>
          <a:xfrm>
            <a:off x="-6753" y="2739855"/>
            <a:ext cx="488120" cy="2403640"/>
            <a:chOff x="-6753" y="2739855"/>
            <a:chExt cx="488120" cy="2403640"/>
          </a:xfrm>
        </p:grpSpPr>
        <p:sp>
          <p:nvSpPr>
            <p:cNvPr id="291" name="Google Shape;291;p7"/>
            <p:cNvSpPr/>
            <p:nvPr/>
          </p:nvSpPr>
          <p:spPr>
            <a:xfrm rot="5400000">
              <a:off x="-5347" y="4179077"/>
              <a:ext cx="480671" cy="483480"/>
            </a:xfrm>
            <a:custGeom>
              <a:avLst/>
              <a:gdLst/>
              <a:ahLst/>
              <a:cxnLst/>
              <a:rect l="l" t="t" r="r" b="b"/>
              <a:pathLst>
                <a:path w="22349" h="22477" extrusionOk="0">
                  <a:moveTo>
                    <a:pt x="0" y="1"/>
                  </a:moveTo>
                  <a:lnTo>
                    <a:pt x="0" y="22476"/>
                  </a:lnTo>
                  <a:lnTo>
                    <a:pt x="22348" y="22476"/>
                  </a:lnTo>
                  <a:lnTo>
                    <a:pt x="223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5680" y="4660015"/>
              <a:ext cx="480671" cy="483480"/>
            </a:xfrm>
            <a:custGeom>
              <a:avLst/>
              <a:gdLst/>
              <a:ahLst/>
              <a:cxnLst/>
              <a:rect l="l" t="t" r="r" b="b"/>
              <a:pathLst>
                <a:path w="22349" h="22477" extrusionOk="0">
                  <a:moveTo>
                    <a:pt x="0" y="1"/>
                  </a:moveTo>
                  <a:lnTo>
                    <a:pt x="0" y="22476"/>
                  </a:lnTo>
                  <a:lnTo>
                    <a:pt x="22348" y="22476"/>
                  </a:lnTo>
                  <a:lnTo>
                    <a:pt x="223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rot="5400000">
              <a:off x="-4326" y="4178744"/>
              <a:ext cx="482048" cy="484147"/>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5680" y="4660015"/>
              <a:ext cx="481359" cy="483480"/>
            </a:xfrm>
            <a:custGeom>
              <a:avLst/>
              <a:gdLst/>
              <a:ahLst/>
              <a:cxnLst/>
              <a:rect l="l" t="t" r="r" b="b"/>
              <a:pathLst>
                <a:path w="22381" h="22477" extrusionOk="0">
                  <a:moveTo>
                    <a:pt x="0" y="1"/>
                  </a:moveTo>
                  <a:lnTo>
                    <a:pt x="0" y="22476"/>
                  </a:lnTo>
                  <a:cubicBezTo>
                    <a:pt x="12352" y="22476"/>
                    <a:pt x="22380" y="12480"/>
                    <a:pt x="22380" y="128"/>
                  </a:cubicBezTo>
                  <a:lnTo>
                    <a:pt x="223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rot="5400000">
              <a:off x="-486009" y="3219111"/>
              <a:ext cx="1441304" cy="482792"/>
            </a:xfrm>
            <a:custGeom>
              <a:avLst/>
              <a:gdLst/>
              <a:ahLst/>
              <a:cxnLst/>
              <a:rect l="l" t="t" r="r" b="b"/>
              <a:pathLst>
                <a:path w="67014" h="22445" extrusionOk="0">
                  <a:moveTo>
                    <a:pt x="11238" y="1"/>
                  </a:moveTo>
                  <a:cubicBezTo>
                    <a:pt x="5031" y="1"/>
                    <a:pt x="1" y="5031"/>
                    <a:pt x="1" y="11238"/>
                  </a:cubicBezTo>
                  <a:cubicBezTo>
                    <a:pt x="1" y="17414"/>
                    <a:pt x="5031" y="22444"/>
                    <a:pt x="11238" y="22444"/>
                  </a:cubicBezTo>
                  <a:lnTo>
                    <a:pt x="67013" y="22444"/>
                  </a:lnTo>
                  <a:lnTo>
                    <a:pt x="67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7"/>
            <p:cNvGrpSpPr/>
            <p:nvPr/>
          </p:nvGrpSpPr>
          <p:grpSpPr>
            <a:xfrm rot="5400000" flipH="1">
              <a:off x="-4327" y="3216699"/>
              <a:ext cx="485138" cy="486252"/>
              <a:chOff x="116" y="1926514"/>
              <a:chExt cx="649188" cy="644298"/>
            </a:xfrm>
          </p:grpSpPr>
          <p:sp>
            <p:nvSpPr>
              <p:cNvPr id="297" name="Google Shape;297;p7"/>
              <p:cNvSpPr/>
              <p:nvPr/>
            </p:nvSpPr>
            <p:spPr>
              <a:xfrm rot="5400000" flipH="1">
                <a:off x="279373" y="2200881"/>
                <a:ext cx="644289" cy="95574"/>
              </a:xfrm>
              <a:custGeom>
                <a:avLst/>
                <a:gdLst/>
                <a:ahLst/>
                <a:cxnLst/>
                <a:rect l="l" t="t" r="r" b="b"/>
                <a:pathLst>
                  <a:path w="22412" h="3185" extrusionOk="0">
                    <a:moveTo>
                      <a:pt x="0" y="1"/>
                    </a:moveTo>
                    <a:lnTo>
                      <a:pt x="0" y="3184"/>
                    </a:lnTo>
                    <a:lnTo>
                      <a:pt x="22412" y="3184"/>
                    </a:lnTo>
                    <a:lnTo>
                      <a:pt x="2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5400000" flipH="1">
                <a:off x="92995" y="2202428"/>
                <a:ext cx="644289" cy="92460"/>
              </a:xfrm>
              <a:custGeom>
                <a:avLst/>
                <a:gdLst/>
                <a:ahLst/>
                <a:cxnLst/>
                <a:rect l="l" t="t" r="r" b="b"/>
                <a:pathLst>
                  <a:path w="22412" h="3216" extrusionOk="0">
                    <a:moveTo>
                      <a:pt x="0" y="1"/>
                    </a:moveTo>
                    <a:lnTo>
                      <a:pt x="0" y="3216"/>
                    </a:lnTo>
                    <a:lnTo>
                      <a:pt x="22412" y="3216"/>
                    </a:lnTo>
                    <a:lnTo>
                      <a:pt x="2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5400000" flipH="1">
                <a:off x="-91402" y="2202888"/>
                <a:ext cx="644289" cy="91540"/>
              </a:xfrm>
              <a:custGeom>
                <a:avLst/>
                <a:gdLst/>
                <a:ahLst/>
                <a:cxnLst/>
                <a:rect l="l" t="t" r="r" b="b"/>
                <a:pathLst>
                  <a:path w="22412" h="3184" extrusionOk="0">
                    <a:moveTo>
                      <a:pt x="0" y="0"/>
                    </a:moveTo>
                    <a:lnTo>
                      <a:pt x="0" y="3184"/>
                    </a:lnTo>
                    <a:lnTo>
                      <a:pt x="22412" y="3184"/>
                    </a:lnTo>
                    <a:lnTo>
                      <a:pt x="22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5400000" flipH="1">
                <a:off x="-276244" y="2202874"/>
                <a:ext cx="644289" cy="91569"/>
              </a:xfrm>
              <a:custGeom>
                <a:avLst/>
                <a:gdLst/>
                <a:ahLst/>
                <a:cxnLst/>
                <a:rect l="l" t="t" r="r" b="b"/>
                <a:pathLst>
                  <a:path w="22412" h="3185" extrusionOk="0">
                    <a:moveTo>
                      <a:pt x="0" y="1"/>
                    </a:moveTo>
                    <a:lnTo>
                      <a:pt x="0" y="3184"/>
                    </a:lnTo>
                    <a:lnTo>
                      <a:pt x="22412" y="3184"/>
                    </a:lnTo>
                    <a:lnTo>
                      <a:pt x="2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1" name="Google Shape;301;p7"/>
          <p:cNvSpPr/>
          <p:nvPr/>
        </p:nvSpPr>
        <p:spPr>
          <a:xfrm>
            <a:off x="-5680" y="-2579"/>
            <a:ext cx="481359" cy="483480"/>
          </a:xfrm>
          <a:custGeom>
            <a:avLst/>
            <a:gdLst/>
            <a:ahLst/>
            <a:cxnLst/>
            <a:rect l="l" t="t" r="r" b="b"/>
            <a:pathLst>
              <a:path w="22381" h="22477" extrusionOk="0">
                <a:moveTo>
                  <a:pt x="0" y="1"/>
                </a:moveTo>
                <a:lnTo>
                  <a:pt x="0" y="22476"/>
                </a:lnTo>
                <a:cubicBezTo>
                  <a:pt x="12352" y="22476"/>
                  <a:pt x="22380" y="12480"/>
                  <a:pt x="22380" y="128"/>
                </a:cubicBezTo>
                <a:lnTo>
                  <a:pt x="22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7"/>
          <p:cNvGrpSpPr/>
          <p:nvPr/>
        </p:nvGrpSpPr>
        <p:grpSpPr>
          <a:xfrm>
            <a:off x="8179958" y="-975"/>
            <a:ext cx="971181" cy="2402572"/>
            <a:chOff x="8172814" y="-380"/>
            <a:chExt cx="971181" cy="2402572"/>
          </a:xfrm>
        </p:grpSpPr>
        <p:sp>
          <p:nvSpPr>
            <p:cNvPr id="303" name="Google Shape;303;p7"/>
            <p:cNvSpPr/>
            <p:nvPr/>
          </p:nvSpPr>
          <p:spPr>
            <a:xfrm rot="-5400000">
              <a:off x="8174208" y="-1085"/>
              <a:ext cx="480671" cy="483459"/>
            </a:xfrm>
            <a:custGeom>
              <a:avLst/>
              <a:gdLst/>
              <a:ahLst/>
              <a:cxnLst/>
              <a:rect l="l" t="t" r="r" b="b"/>
              <a:pathLst>
                <a:path w="22349" h="22476" extrusionOk="0">
                  <a:moveTo>
                    <a:pt x="0" y="0"/>
                  </a:moveTo>
                  <a:lnTo>
                    <a:pt x="0" y="22476"/>
                  </a:lnTo>
                  <a:lnTo>
                    <a:pt x="22348" y="22476"/>
                  </a:lnTo>
                  <a:lnTo>
                    <a:pt x="22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5400000">
              <a:off x="8656859" y="479491"/>
              <a:ext cx="480671" cy="483480"/>
            </a:xfrm>
            <a:custGeom>
              <a:avLst/>
              <a:gdLst/>
              <a:ahLst/>
              <a:cxnLst/>
              <a:rect l="l" t="t" r="r" b="b"/>
              <a:pathLst>
                <a:path w="22349" h="22477" extrusionOk="0">
                  <a:moveTo>
                    <a:pt x="0" y="1"/>
                  </a:moveTo>
                  <a:lnTo>
                    <a:pt x="0" y="22476"/>
                  </a:lnTo>
                  <a:lnTo>
                    <a:pt x="22348" y="22476"/>
                  </a:lnTo>
                  <a:lnTo>
                    <a:pt x="22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5400000">
              <a:off x="8656859" y="-1096"/>
              <a:ext cx="480671" cy="483480"/>
            </a:xfrm>
            <a:custGeom>
              <a:avLst/>
              <a:gdLst/>
              <a:ahLst/>
              <a:cxnLst/>
              <a:rect l="l" t="t" r="r" b="b"/>
              <a:pathLst>
                <a:path w="22349" h="22477" extrusionOk="0">
                  <a:moveTo>
                    <a:pt x="0" y="1"/>
                  </a:moveTo>
                  <a:lnTo>
                    <a:pt x="0" y="22476"/>
                  </a:lnTo>
                  <a:lnTo>
                    <a:pt x="22348" y="22476"/>
                  </a:lnTo>
                  <a:lnTo>
                    <a:pt x="22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5400000">
              <a:off x="8654461" y="479157"/>
              <a:ext cx="482048" cy="484147"/>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5400000">
              <a:off x="8175917" y="1313"/>
              <a:ext cx="480671" cy="478662"/>
            </a:xfrm>
            <a:custGeom>
              <a:avLst/>
              <a:gdLst/>
              <a:ahLst/>
              <a:cxnLst/>
              <a:rect l="l" t="t" r="r" b="b"/>
              <a:pathLst>
                <a:path w="22349" h="22253" extrusionOk="0">
                  <a:moveTo>
                    <a:pt x="11174" y="0"/>
                  </a:moveTo>
                  <a:cubicBezTo>
                    <a:pt x="5094" y="0"/>
                    <a:pt x="128" y="4903"/>
                    <a:pt x="0" y="10983"/>
                  </a:cubicBezTo>
                  <a:lnTo>
                    <a:pt x="0" y="11079"/>
                  </a:lnTo>
                  <a:cubicBezTo>
                    <a:pt x="32" y="17255"/>
                    <a:pt x="5030" y="22253"/>
                    <a:pt x="11174" y="22253"/>
                  </a:cubicBezTo>
                  <a:cubicBezTo>
                    <a:pt x="17350" y="22253"/>
                    <a:pt x="22348" y="17255"/>
                    <a:pt x="22348" y="11079"/>
                  </a:cubicBezTo>
                  <a:lnTo>
                    <a:pt x="22348" y="10983"/>
                  </a:lnTo>
                  <a:cubicBezTo>
                    <a:pt x="22253" y="4903"/>
                    <a:pt x="17287" y="0"/>
                    <a:pt x="11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5400000">
              <a:off x="8174208" y="479501"/>
              <a:ext cx="480671" cy="483459"/>
            </a:xfrm>
            <a:custGeom>
              <a:avLst/>
              <a:gdLst/>
              <a:ahLst/>
              <a:cxnLst/>
              <a:rect l="l" t="t" r="r" b="b"/>
              <a:pathLst>
                <a:path w="22349" h="22476" extrusionOk="0">
                  <a:moveTo>
                    <a:pt x="22348" y="0"/>
                  </a:moveTo>
                  <a:cubicBezTo>
                    <a:pt x="9996" y="0"/>
                    <a:pt x="0" y="9997"/>
                    <a:pt x="0" y="22348"/>
                  </a:cubicBezTo>
                  <a:lnTo>
                    <a:pt x="0" y="22476"/>
                  </a:lnTo>
                  <a:lnTo>
                    <a:pt x="22348" y="22476"/>
                  </a:lnTo>
                  <a:lnTo>
                    <a:pt x="22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5400000">
              <a:off x="8656514" y="-1440"/>
              <a:ext cx="481359" cy="483480"/>
            </a:xfrm>
            <a:custGeom>
              <a:avLst/>
              <a:gdLst/>
              <a:ahLst/>
              <a:cxnLst/>
              <a:rect l="l" t="t" r="r" b="b"/>
              <a:pathLst>
                <a:path w="22381" h="22477" extrusionOk="0">
                  <a:moveTo>
                    <a:pt x="0" y="1"/>
                  </a:moveTo>
                  <a:lnTo>
                    <a:pt x="0" y="22476"/>
                  </a:lnTo>
                  <a:cubicBezTo>
                    <a:pt x="12352" y="22476"/>
                    <a:pt x="22380" y="12480"/>
                    <a:pt x="22380" y="128"/>
                  </a:cubicBezTo>
                  <a:lnTo>
                    <a:pt x="223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5400000">
              <a:off x="8176888" y="1440145"/>
              <a:ext cx="1441304" cy="482792"/>
            </a:xfrm>
            <a:custGeom>
              <a:avLst/>
              <a:gdLst/>
              <a:ahLst/>
              <a:cxnLst/>
              <a:rect l="l" t="t" r="r" b="b"/>
              <a:pathLst>
                <a:path w="67014" h="22445" extrusionOk="0">
                  <a:moveTo>
                    <a:pt x="11238" y="1"/>
                  </a:moveTo>
                  <a:cubicBezTo>
                    <a:pt x="5031" y="1"/>
                    <a:pt x="1" y="5031"/>
                    <a:pt x="1" y="11238"/>
                  </a:cubicBezTo>
                  <a:cubicBezTo>
                    <a:pt x="1" y="17414"/>
                    <a:pt x="5031" y="22444"/>
                    <a:pt x="11238" y="22444"/>
                  </a:cubicBezTo>
                  <a:lnTo>
                    <a:pt x="67013" y="22444"/>
                  </a:lnTo>
                  <a:lnTo>
                    <a:pt x="67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0800000">
              <a:off x="8655109" y="1850190"/>
              <a:ext cx="488886" cy="70964"/>
            </a:xfrm>
            <a:custGeom>
              <a:avLst/>
              <a:gdLst/>
              <a:ahLst/>
              <a:cxnLst/>
              <a:rect l="l" t="t" r="r" b="b"/>
              <a:pathLst>
                <a:path w="22412" h="3185" extrusionOk="0">
                  <a:moveTo>
                    <a:pt x="0" y="1"/>
                  </a:moveTo>
                  <a:lnTo>
                    <a:pt x="0" y="3184"/>
                  </a:lnTo>
                  <a:lnTo>
                    <a:pt x="22412" y="3184"/>
                  </a:lnTo>
                  <a:lnTo>
                    <a:pt x="2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0800000">
              <a:off x="8655102" y="1712960"/>
              <a:ext cx="488886" cy="68652"/>
            </a:xfrm>
            <a:custGeom>
              <a:avLst/>
              <a:gdLst/>
              <a:ahLst/>
              <a:cxnLst/>
              <a:rect l="l" t="t" r="r" b="b"/>
              <a:pathLst>
                <a:path w="22412" h="3216" extrusionOk="0">
                  <a:moveTo>
                    <a:pt x="0" y="1"/>
                  </a:moveTo>
                  <a:lnTo>
                    <a:pt x="0" y="3216"/>
                  </a:lnTo>
                  <a:lnTo>
                    <a:pt x="22412" y="3216"/>
                  </a:lnTo>
                  <a:lnTo>
                    <a:pt x="2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0800000">
              <a:off x="8655102" y="1576387"/>
              <a:ext cx="488886" cy="67968"/>
            </a:xfrm>
            <a:custGeom>
              <a:avLst/>
              <a:gdLst/>
              <a:ahLst/>
              <a:cxnLst/>
              <a:rect l="l" t="t" r="r" b="b"/>
              <a:pathLst>
                <a:path w="22412" h="3184" extrusionOk="0">
                  <a:moveTo>
                    <a:pt x="0" y="0"/>
                  </a:moveTo>
                  <a:lnTo>
                    <a:pt x="0" y="3184"/>
                  </a:lnTo>
                  <a:lnTo>
                    <a:pt x="22412" y="3184"/>
                  </a:lnTo>
                  <a:lnTo>
                    <a:pt x="22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0800000">
              <a:off x="8655102" y="1439131"/>
              <a:ext cx="488886" cy="67990"/>
            </a:xfrm>
            <a:custGeom>
              <a:avLst/>
              <a:gdLst/>
              <a:ahLst/>
              <a:cxnLst/>
              <a:rect l="l" t="t" r="r" b="b"/>
              <a:pathLst>
                <a:path w="22412" h="3185" extrusionOk="0">
                  <a:moveTo>
                    <a:pt x="0" y="1"/>
                  </a:moveTo>
                  <a:lnTo>
                    <a:pt x="0" y="3184"/>
                  </a:lnTo>
                  <a:lnTo>
                    <a:pt x="22412" y="3184"/>
                  </a:lnTo>
                  <a:lnTo>
                    <a:pt x="2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a:off x="4556587" y="3708350"/>
            <a:ext cx="2678432" cy="1438172"/>
            <a:chOff x="4556587" y="3702397"/>
            <a:chExt cx="2678432" cy="1438172"/>
          </a:xfrm>
        </p:grpSpPr>
        <p:sp>
          <p:nvSpPr>
            <p:cNvPr id="316" name="Google Shape;316;p7"/>
            <p:cNvSpPr/>
            <p:nvPr/>
          </p:nvSpPr>
          <p:spPr>
            <a:xfrm rot="5400000">
              <a:off x="4557636" y="4657472"/>
              <a:ext cx="482048" cy="484147"/>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5400000">
              <a:off x="4801690" y="3701003"/>
              <a:ext cx="480671" cy="483459"/>
            </a:xfrm>
            <a:custGeom>
              <a:avLst/>
              <a:gdLst/>
              <a:ahLst/>
              <a:cxnLst/>
              <a:rect l="l" t="t" r="r" b="b"/>
              <a:pathLst>
                <a:path w="22349" h="22476" extrusionOk="0">
                  <a:moveTo>
                    <a:pt x="22348" y="0"/>
                  </a:moveTo>
                  <a:lnTo>
                    <a:pt x="0" y="22476"/>
                  </a:lnTo>
                  <a:lnTo>
                    <a:pt x="22348" y="22476"/>
                  </a:lnTo>
                  <a:lnTo>
                    <a:pt x="22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5400000" flipH="1">
              <a:off x="4805977" y="4180071"/>
              <a:ext cx="479442" cy="476098"/>
            </a:xfrm>
            <a:custGeom>
              <a:avLst/>
              <a:gdLst/>
              <a:ahLst/>
              <a:cxnLst/>
              <a:rect l="l" t="t" r="r" b="b"/>
              <a:pathLst>
                <a:path w="22349" h="22476" extrusionOk="0">
                  <a:moveTo>
                    <a:pt x="0" y="0"/>
                  </a:moveTo>
                  <a:lnTo>
                    <a:pt x="0" y="22476"/>
                  </a:lnTo>
                  <a:lnTo>
                    <a:pt x="22348" y="22476"/>
                  </a:lnTo>
                  <a:lnTo>
                    <a:pt x="22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5400000" flipH="1">
              <a:off x="4594520" y="4384278"/>
              <a:ext cx="480638" cy="68481"/>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5400000" flipH="1">
              <a:off x="4732801" y="4384267"/>
              <a:ext cx="480638" cy="68503"/>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5400000" flipH="1">
              <a:off x="4871092" y="4384267"/>
              <a:ext cx="480638" cy="68503"/>
            </a:xfrm>
            <a:custGeom>
              <a:avLst/>
              <a:gdLst/>
              <a:ahLst/>
              <a:cxnLst/>
              <a:rect l="l" t="t" r="r" b="b"/>
              <a:pathLst>
                <a:path w="22349" h="3185" extrusionOk="0">
                  <a:moveTo>
                    <a:pt x="0" y="1"/>
                  </a:moveTo>
                  <a:lnTo>
                    <a:pt x="0" y="3184"/>
                  </a:lnTo>
                  <a:lnTo>
                    <a:pt x="22348" y="3184"/>
                  </a:lnTo>
                  <a:lnTo>
                    <a:pt x="2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5400000" flipH="1">
              <a:off x="5009372" y="4384278"/>
              <a:ext cx="480638" cy="68481"/>
            </a:xfrm>
            <a:custGeom>
              <a:avLst/>
              <a:gdLst/>
              <a:ahLst/>
              <a:cxnLst/>
              <a:rect l="l" t="t" r="r" b="b"/>
              <a:pathLst>
                <a:path w="22349" h="3184" extrusionOk="0">
                  <a:moveTo>
                    <a:pt x="0" y="0"/>
                  </a:moveTo>
                  <a:lnTo>
                    <a:pt x="0" y="3184"/>
                  </a:lnTo>
                  <a:lnTo>
                    <a:pt x="22348" y="3184"/>
                  </a:lnTo>
                  <a:lnTo>
                    <a:pt x="2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5400000">
              <a:off x="4922208" y="4778622"/>
              <a:ext cx="480671" cy="242418"/>
            </a:xfrm>
            <a:custGeom>
              <a:avLst/>
              <a:gdLst/>
              <a:ahLst/>
              <a:cxnLst/>
              <a:rect l="l" t="t" r="r" b="b"/>
              <a:pathLst>
                <a:path w="22349" h="11270" extrusionOk="0">
                  <a:moveTo>
                    <a:pt x="1" y="0"/>
                  </a:moveTo>
                  <a:lnTo>
                    <a:pt x="1" y="96"/>
                  </a:lnTo>
                  <a:cubicBezTo>
                    <a:pt x="1" y="6272"/>
                    <a:pt x="4999" y="11270"/>
                    <a:pt x="11175" y="11270"/>
                  </a:cubicBezTo>
                  <a:cubicBezTo>
                    <a:pt x="17351" y="11270"/>
                    <a:pt x="22349" y="6272"/>
                    <a:pt x="22349" y="96"/>
                  </a:cubicBezTo>
                  <a:lnTo>
                    <a:pt x="22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5400000">
              <a:off x="4679512" y="4778955"/>
              <a:ext cx="480671" cy="241751"/>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5400000">
              <a:off x="6752954" y="4658101"/>
              <a:ext cx="480671" cy="483459"/>
            </a:xfrm>
            <a:custGeom>
              <a:avLst/>
              <a:gdLst/>
              <a:ahLst/>
              <a:cxnLst/>
              <a:rect l="l" t="t" r="r" b="b"/>
              <a:pathLst>
                <a:path w="22349" h="22476" extrusionOk="0">
                  <a:moveTo>
                    <a:pt x="22349" y="0"/>
                  </a:moveTo>
                  <a:cubicBezTo>
                    <a:pt x="9997" y="0"/>
                    <a:pt x="1" y="9996"/>
                    <a:pt x="1" y="22348"/>
                  </a:cubicBezTo>
                  <a:lnTo>
                    <a:pt x="1" y="22475"/>
                  </a:lnTo>
                  <a:lnTo>
                    <a:pt x="22349" y="22475"/>
                  </a:lnTo>
                  <a:lnTo>
                    <a:pt x="223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5400000">
              <a:off x="6269626" y="4658101"/>
              <a:ext cx="480671" cy="483459"/>
            </a:xfrm>
            <a:custGeom>
              <a:avLst/>
              <a:gdLst/>
              <a:ahLst/>
              <a:cxnLst/>
              <a:rect l="l" t="t" r="r" b="b"/>
              <a:pathLst>
                <a:path w="22349" h="22476" extrusionOk="0">
                  <a:moveTo>
                    <a:pt x="1" y="0"/>
                  </a:moveTo>
                  <a:lnTo>
                    <a:pt x="1" y="22476"/>
                  </a:lnTo>
                  <a:lnTo>
                    <a:pt x="22349" y="22476"/>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5400000">
              <a:off x="5906712" y="4778622"/>
              <a:ext cx="480671" cy="242418"/>
            </a:xfrm>
            <a:custGeom>
              <a:avLst/>
              <a:gdLst/>
              <a:ahLst/>
              <a:cxnLst/>
              <a:rect l="l" t="t" r="r" b="b"/>
              <a:pathLst>
                <a:path w="22349" h="11270" extrusionOk="0">
                  <a:moveTo>
                    <a:pt x="1" y="0"/>
                  </a:moveTo>
                  <a:lnTo>
                    <a:pt x="1" y="96"/>
                  </a:lnTo>
                  <a:cubicBezTo>
                    <a:pt x="1" y="6272"/>
                    <a:pt x="4999" y="11270"/>
                    <a:pt x="11175" y="11270"/>
                  </a:cubicBezTo>
                  <a:cubicBezTo>
                    <a:pt x="17351" y="11270"/>
                    <a:pt x="22349" y="6272"/>
                    <a:pt x="22349" y="96"/>
                  </a:cubicBezTo>
                  <a:lnTo>
                    <a:pt x="22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5400000">
              <a:off x="5664016" y="4778955"/>
              <a:ext cx="480671" cy="241751"/>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5294302" y="4649540"/>
              <a:ext cx="480671" cy="500581"/>
            </a:xfrm>
            <a:custGeom>
              <a:avLst/>
              <a:gdLst/>
              <a:ahLst/>
              <a:cxnLst/>
              <a:rect l="l" t="t" r="r" b="b"/>
              <a:pathLst>
                <a:path w="22349" h="23272" extrusionOk="0">
                  <a:moveTo>
                    <a:pt x="1" y="1"/>
                  </a:moveTo>
                  <a:lnTo>
                    <a:pt x="1" y="23272"/>
                  </a:lnTo>
                  <a:lnTo>
                    <a:pt x="22349" y="23272"/>
                  </a:lnTo>
                  <a:lnTo>
                    <a:pt x="22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6752999" y="4862805"/>
              <a:ext cx="275941" cy="278727"/>
            </a:xfrm>
            <a:custGeom>
              <a:avLst/>
              <a:gdLst/>
              <a:ahLst/>
              <a:cxnLst/>
              <a:rect l="l" t="t" r="r" b="b"/>
              <a:pathLst>
                <a:path w="12830" h="12958" extrusionOk="0">
                  <a:moveTo>
                    <a:pt x="12830" y="1"/>
                  </a:moveTo>
                  <a:cubicBezTo>
                    <a:pt x="5731" y="1"/>
                    <a:pt x="0" y="5731"/>
                    <a:pt x="0" y="12830"/>
                  </a:cubicBezTo>
                  <a:lnTo>
                    <a:pt x="0" y="12957"/>
                  </a:lnTo>
                  <a:lnTo>
                    <a:pt x="12830" y="12957"/>
                  </a:lnTo>
                  <a:lnTo>
                    <a:pt x="128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5303541" y="4660155"/>
              <a:ext cx="479295" cy="479350"/>
            </a:xfrm>
            <a:custGeom>
              <a:avLst/>
              <a:gdLst/>
              <a:ahLst/>
              <a:cxnLst/>
              <a:rect l="l" t="t" r="r" b="b"/>
              <a:pathLst>
                <a:path w="22285" h="22285" extrusionOk="0">
                  <a:moveTo>
                    <a:pt x="11111" y="0"/>
                  </a:moveTo>
                  <a:lnTo>
                    <a:pt x="1" y="11111"/>
                  </a:lnTo>
                  <a:lnTo>
                    <a:pt x="11175" y="22285"/>
                  </a:lnTo>
                  <a:lnTo>
                    <a:pt x="22285" y="11142"/>
                  </a:lnTo>
                  <a:lnTo>
                    <a:pt x="11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4439505" y="3821733"/>
              <a:ext cx="480671" cy="242418"/>
            </a:xfrm>
            <a:custGeom>
              <a:avLst/>
              <a:gdLst/>
              <a:ahLst/>
              <a:cxnLst/>
              <a:rect l="l" t="t" r="r" b="b"/>
              <a:pathLst>
                <a:path w="22349" h="11270" extrusionOk="0">
                  <a:moveTo>
                    <a:pt x="1" y="0"/>
                  </a:moveTo>
                  <a:lnTo>
                    <a:pt x="1" y="96"/>
                  </a:lnTo>
                  <a:cubicBezTo>
                    <a:pt x="1" y="6272"/>
                    <a:pt x="4999" y="11270"/>
                    <a:pt x="11175" y="11270"/>
                  </a:cubicBezTo>
                  <a:cubicBezTo>
                    <a:pt x="17351" y="11270"/>
                    <a:pt x="22349" y="6272"/>
                    <a:pt x="22349" y="96"/>
                  </a:cubicBezTo>
                  <a:lnTo>
                    <a:pt x="22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7"/>
          <p:cNvSpPr/>
          <p:nvPr/>
        </p:nvSpPr>
        <p:spPr>
          <a:xfrm rot="10800000">
            <a:off x="8663737" y="4661857"/>
            <a:ext cx="481359" cy="483480"/>
          </a:xfrm>
          <a:custGeom>
            <a:avLst/>
            <a:gdLst/>
            <a:ahLst/>
            <a:cxnLst/>
            <a:rect l="l" t="t" r="r" b="b"/>
            <a:pathLst>
              <a:path w="22381" h="22477" extrusionOk="0">
                <a:moveTo>
                  <a:pt x="0" y="1"/>
                </a:moveTo>
                <a:lnTo>
                  <a:pt x="0" y="22476"/>
                </a:lnTo>
                <a:cubicBezTo>
                  <a:pt x="12352" y="22476"/>
                  <a:pt x="22380" y="12480"/>
                  <a:pt x="22380" y="128"/>
                </a:cubicBezTo>
                <a:lnTo>
                  <a:pt x="223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7"/>
          <p:cNvGrpSpPr/>
          <p:nvPr/>
        </p:nvGrpSpPr>
        <p:grpSpPr>
          <a:xfrm>
            <a:off x="2889793" y="-3258"/>
            <a:ext cx="4140083" cy="488102"/>
            <a:chOff x="2889793" y="-1472"/>
            <a:chExt cx="4140083" cy="488102"/>
          </a:xfrm>
        </p:grpSpPr>
        <p:sp>
          <p:nvSpPr>
            <p:cNvPr id="335" name="Google Shape;335;p7"/>
            <p:cNvSpPr/>
            <p:nvPr/>
          </p:nvSpPr>
          <p:spPr>
            <a:xfrm rot="5400000">
              <a:off x="5562286" y="-2522"/>
              <a:ext cx="482048" cy="484147"/>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5926858" y="119731"/>
              <a:ext cx="480671" cy="242418"/>
            </a:xfrm>
            <a:custGeom>
              <a:avLst/>
              <a:gdLst/>
              <a:ahLst/>
              <a:cxnLst/>
              <a:rect l="l" t="t" r="r" b="b"/>
              <a:pathLst>
                <a:path w="22349" h="11270" extrusionOk="0">
                  <a:moveTo>
                    <a:pt x="1" y="0"/>
                  </a:moveTo>
                  <a:lnTo>
                    <a:pt x="1" y="96"/>
                  </a:lnTo>
                  <a:cubicBezTo>
                    <a:pt x="1" y="6272"/>
                    <a:pt x="4999" y="11270"/>
                    <a:pt x="11175" y="11270"/>
                  </a:cubicBezTo>
                  <a:cubicBezTo>
                    <a:pt x="17351" y="11270"/>
                    <a:pt x="22349" y="6272"/>
                    <a:pt x="22349" y="96"/>
                  </a:cubicBezTo>
                  <a:lnTo>
                    <a:pt x="22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6668665" y="120064"/>
              <a:ext cx="480671" cy="241751"/>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6298952" y="-9351"/>
              <a:ext cx="480671" cy="500581"/>
            </a:xfrm>
            <a:custGeom>
              <a:avLst/>
              <a:gdLst/>
              <a:ahLst/>
              <a:cxnLst/>
              <a:rect l="l" t="t" r="r" b="b"/>
              <a:pathLst>
                <a:path w="22349" h="23272" extrusionOk="0">
                  <a:moveTo>
                    <a:pt x="1" y="1"/>
                  </a:moveTo>
                  <a:lnTo>
                    <a:pt x="1" y="23272"/>
                  </a:lnTo>
                  <a:lnTo>
                    <a:pt x="22349" y="23272"/>
                  </a:lnTo>
                  <a:lnTo>
                    <a:pt x="22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6308191" y="1264"/>
              <a:ext cx="479295" cy="479350"/>
            </a:xfrm>
            <a:custGeom>
              <a:avLst/>
              <a:gdLst/>
              <a:ahLst/>
              <a:cxnLst/>
              <a:rect l="l" t="t" r="r" b="b"/>
              <a:pathLst>
                <a:path w="22285" h="22285" extrusionOk="0">
                  <a:moveTo>
                    <a:pt x="11111" y="0"/>
                  </a:moveTo>
                  <a:lnTo>
                    <a:pt x="1" y="11111"/>
                  </a:lnTo>
                  <a:lnTo>
                    <a:pt x="11175" y="22285"/>
                  </a:lnTo>
                  <a:lnTo>
                    <a:pt x="22285" y="11142"/>
                  </a:lnTo>
                  <a:lnTo>
                    <a:pt x="11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5684162" y="118662"/>
              <a:ext cx="480671" cy="241751"/>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flipH="1">
              <a:off x="5076931" y="-2522"/>
              <a:ext cx="482048" cy="484147"/>
            </a:xfrm>
            <a:custGeom>
              <a:avLst/>
              <a:gdLst/>
              <a:ahLst/>
              <a:cxnLst/>
              <a:rect l="l" t="t" r="r" b="b"/>
              <a:pathLst>
                <a:path w="22413" h="22508" extrusionOk="0">
                  <a:moveTo>
                    <a:pt x="11206" y="0"/>
                  </a:moveTo>
                  <a:cubicBezTo>
                    <a:pt x="4998" y="0"/>
                    <a:pt x="0" y="5094"/>
                    <a:pt x="128" y="11302"/>
                  </a:cubicBezTo>
                  <a:lnTo>
                    <a:pt x="128" y="11397"/>
                  </a:lnTo>
                  <a:cubicBezTo>
                    <a:pt x="128" y="17510"/>
                    <a:pt x="5094" y="22476"/>
                    <a:pt x="11206" y="22508"/>
                  </a:cubicBezTo>
                  <a:cubicBezTo>
                    <a:pt x="17350" y="22476"/>
                    <a:pt x="22285" y="17510"/>
                    <a:pt x="22317" y="11397"/>
                  </a:cubicBezTo>
                  <a:lnTo>
                    <a:pt x="22317" y="11302"/>
                  </a:lnTo>
                  <a:cubicBezTo>
                    <a:pt x="22412" y="5094"/>
                    <a:pt x="17414" y="0"/>
                    <a:pt x="1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5400000" flipH="1">
              <a:off x="4713736" y="119731"/>
              <a:ext cx="480671" cy="242418"/>
            </a:xfrm>
            <a:custGeom>
              <a:avLst/>
              <a:gdLst/>
              <a:ahLst/>
              <a:cxnLst/>
              <a:rect l="l" t="t" r="r" b="b"/>
              <a:pathLst>
                <a:path w="22349" h="11270" extrusionOk="0">
                  <a:moveTo>
                    <a:pt x="1" y="0"/>
                  </a:moveTo>
                  <a:lnTo>
                    <a:pt x="1" y="96"/>
                  </a:lnTo>
                  <a:cubicBezTo>
                    <a:pt x="1" y="6272"/>
                    <a:pt x="4999" y="11270"/>
                    <a:pt x="11175" y="11270"/>
                  </a:cubicBezTo>
                  <a:cubicBezTo>
                    <a:pt x="17351" y="11270"/>
                    <a:pt x="22349" y="6272"/>
                    <a:pt x="22349" y="96"/>
                  </a:cubicBezTo>
                  <a:lnTo>
                    <a:pt x="22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5400000" flipH="1">
              <a:off x="4341642" y="-9351"/>
              <a:ext cx="480671" cy="500581"/>
            </a:xfrm>
            <a:custGeom>
              <a:avLst/>
              <a:gdLst/>
              <a:ahLst/>
              <a:cxnLst/>
              <a:rect l="l" t="t" r="r" b="b"/>
              <a:pathLst>
                <a:path w="22349" h="23272" extrusionOk="0">
                  <a:moveTo>
                    <a:pt x="1" y="1"/>
                  </a:moveTo>
                  <a:lnTo>
                    <a:pt x="1" y="23272"/>
                  </a:lnTo>
                  <a:lnTo>
                    <a:pt x="22349" y="23272"/>
                  </a:lnTo>
                  <a:lnTo>
                    <a:pt x="22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5400000" flipH="1">
              <a:off x="4333779" y="1264"/>
              <a:ext cx="479295" cy="479350"/>
            </a:xfrm>
            <a:custGeom>
              <a:avLst/>
              <a:gdLst/>
              <a:ahLst/>
              <a:cxnLst/>
              <a:rect l="l" t="t" r="r" b="b"/>
              <a:pathLst>
                <a:path w="22285" h="22285" extrusionOk="0">
                  <a:moveTo>
                    <a:pt x="11111" y="0"/>
                  </a:moveTo>
                  <a:lnTo>
                    <a:pt x="1" y="11111"/>
                  </a:lnTo>
                  <a:lnTo>
                    <a:pt x="11175" y="22285"/>
                  </a:lnTo>
                  <a:lnTo>
                    <a:pt x="22285" y="11142"/>
                  </a:lnTo>
                  <a:lnTo>
                    <a:pt x="11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5400000" flipH="1">
              <a:off x="4956432" y="118662"/>
              <a:ext cx="480671" cy="241751"/>
            </a:xfrm>
            <a:custGeom>
              <a:avLst/>
              <a:gdLst/>
              <a:ahLst/>
              <a:cxnLst/>
              <a:rect l="l" t="t" r="r" b="b"/>
              <a:pathLst>
                <a:path w="22349" h="11239" extrusionOk="0">
                  <a:moveTo>
                    <a:pt x="11175" y="1"/>
                  </a:moveTo>
                  <a:cubicBezTo>
                    <a:pt x="4999" y="1"/>
                    <a:pt x="1" y="4999"/>
                    <a:pt x="1" y="11175"/>
                  </a:cubicBezTo>
                  <a:lnTo>
                    <a:pt x="1" y="11238"/>
                  </a:lnTo>
                  <a:lnTo>
                    <a:pt x="22349" y="11238"/>
                  </a:lnTo>
                  <a:lnTo>
                    <a:pt x="22349" y="11175"/>
                  </a:lnTo>
                  <a:cubicBezTo>
                    <a:pt x="22349" y="4999"/>
                    <a:pt x="17351" y="1"/>
                    <a:pt x="1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889793" y="800"/>
              <a:ext cx="1441304" cy="482792"/>
            </a:xfrm>
            <a:custGeom>
              <a:avLst/>
              <a:gdLst/>
              <a:ahLst/>
              <a:cxnLst/>
              <a:rect l="l" t="t" r="r" b="b"/>
              <a:pathLst>
                <a:path w="67014" h="22445" extrusionOk="0">
                  <a:moveTo>
                    <a:pt x="11238" y="1"/>
                  </a:moveTo>
                  <a:cubicBezTo>
                    <a:pt x="5031" y="1"/>
                    <a:pt x="1" y="5031"/>
                    <a:pt x="1" y="11238"/>
                  </a:cubicBezTo>
                  <a:cubicBezTo>
                    <a:pt x="1" y="17414"/>
                    <a:pt x="5031" y="22444"/>
                    <a:pt x="11238" y="22444"/>
                  </a:cubicBezTo>
                  <a:lnTo>
                    <a:pt x="67013" y="22444"/>
                  </a:lnTo>
                  <a:lnTo>
                    <a:pt x="67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rot="-5400000">
              <a:off x="3159782" y="207796"/>
              <a:ext cx="486245" cy="71422"/>
            </a:xfrm>
            <a:custGeom>
              <a:avLst/>
              <a:gdLst/>
              <a:ahLst/>
              <a:cxnLst/>
              <a:rect l="l" t="t" r="r" b="b"/>
              <a:pathLst>
                <a:path w="22412" h="3185" extrusionOk="0">
                  <a:moveTo>
                    <a:pt x="0" y="1"/>
                  </a:moveTo>
                  <a:lnTo>
                    <a:pt x="0" y="3184"/>
                  </a:lnTo>
                  <a:lnTo>
                    <a:pt x="22412" y="3184"/>
                  </a:lnTo>
                  <a:lnTo>
                    <a:pt x="2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rot="-5400000">
              <a:off x="3299062" y="208953"/>
              <a:ext cx="486245" cy="69095"/>
            </a:xfrm>
            <a:custGeom>
              <a:avLst/>
              <a:gdLst/>
              <a:ahLst/>
              <a:cxnLst/>
              <a:rect l="l" t="t" r="r" b="b"/>
              <a:pathLst>
                <a:path w="22412" h="3216" extrusionOk="0">
                  <a:moveTo>
                    <a:pt x="0" y="1"/>
                  </a:moveTo>
                  <a:lnTo>
                    <a:pt x="0" y="3216"/>
                  </a:lnTo>
                  <a:lnTo>
                    <a:pt x="22412" y="3216"/>
                  </a:lnTo>
                  <a:lnTo>
                    <a:pt x="2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rot="-5400000">
              <a:off x="3436862" y="209297"/>
              <a:ext cx="486245" cy="68408"/>
            </a:xfrm>
            <a:custGeom>
              <a:avLst/>
              <a:gdLst/>
              <a:ahLst/>
              <a:cxnLst/>
              <a:rect l="l" t="t" r="r" b="b"/>
              <a:pathLst>
                <a:path w="22412" h="3184" extrusionOk="0">
                  <a:moveTo>
                    <a:pt x="0" y="0"/>
                  </a:moveTo>
                  <a:lnTo>
                    <a:pt x="0" y="3184"/>
                  </a:lnTo>
                  <a:lnTo>
                    <a:pt x="22412" y="3184"/>
                  </a:lnTo>
                  <a:lnTo>
                    <a:pt x="22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rot="-5400000">
              <a:off x="3574994" y="209286"/>
              <a:ext cx="486245" cy="68429"/>
            </a:xfrm>
            <a:custGeom>
              <a:avLst/>
              <a:gdLst/>
              <a:ahLst/>
              <a:cxnLst/>
              <a:rect l="l" t="t" r="r" b="b"/>
              <a:pathLst>
                <a:path w="22412" h="3185" extrusionOk="0">
                  <a:moveTo>
                    <a:pt x="0" y="1"/>
                  </a:moveTo>
                  <a:lnTo>
                    <a:pt x="0" y="3184"/>
                  </a:lnTo>
                  <a:lnTo>
                    <a:pt x="22412" y="3184"/>
                  </a:lnTo>
                  <a:lnTo>
                    <a:pt x="2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9657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ullet point" type="twoColTx">
  <p:cSld name="Title and bullet point">
    <p:bg>
      <p:bgPr>
        <a:solidFill>
          <a:schemeClr val="lt2"/>
        </a:solidFill>
        <a:effectLst/>
      </p:bgPr>
    </p:bg>
    <p:spTree>
      <p:nvGrpSpPr>
        <p:cNvPr id="1" name="Shape 232"/>
        <p:cNvGrpSpPr/>
        <p:nvPr/>
      </p:nvGrpSpPr>
      <p:grpSpPr>
        <a:xfrm>
          <a:off x="0" y="0"/>
          <a:ext cx="0" cy="0"/>
          <a:chOff x="0" y="0"/>
          <a:chExt cx="0" cy="0"/>
        </a:xfrm>
      </p:grpSpPr>
      <p:sp>
        <p:nvSpPr>
          <p:cNvPr id="233" name="Google Shape;233;p5"/>
          <p:cNvSpPr txBox="1">
            <a:spLocks noGrp="1"/>
          </p:cNvSpPr>
          <p:nvPr>
            <p:ph type="body" idx="1"/>
          </p:nvPr>
        </p:nvSpPr>
        <p:spPr>
          <a:xfrm>
            <a:off x="709800" y="1961775"/>
            <a:ext cx="3862200" cy="26379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4" name="Google Shape;234;p5"/>
          <p:cNvSpPr txBox="1">
            <a:spLocks noGrp="1"/>
          </p:cNvSpPr>
          <p:nvPr>
            <p:ph type="title"/>
          </p:nvPr>
        </p:nvSpPr>
        <p:spPr>
          <a:xfrm>
            <a:off x="701600" y="558074"/>
            <a:ext cx="6939300" cy="8700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000"/>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
        <p:nvSpPr>
          <p:cNvPr id="235" name="Google Shape;235;p5"/>
          <p:cNvSpPr txBox="1">
            <a:spLocks noGrp="1"/>
          </p:cNvSpPr>
          <p:nvPr>
            <p:ph type="body" idx="2"/>
          </p:nvPr>
        </p:nvSpPr>
        <p:spPr>
          <a:xfrm>
            <a:off x="4568700" y="1961775"/>
            <a:ext cx="3862200" cy="26379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extLst>
      <p:ext uri="{BB962C8B-B14F-4D97-AF65-F5344CB8AC3E}">
        <p14:creationId xmlns:p14="http://schemas.microsoft.com/office/powerpoint/2010/main" val="1062966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B358B510-8D66-2ADB-B94C-84EA53B51530}"/>
              </a:ext>
            </a:extLst>
          </p:cNvPr>
          <p:cNvSpPr>
            <a:spLocks noGrp="1"/>
          </p:cNvSpPr>
          <p:nvPr>
            <p:ph type="dt" sz="half" idx="10"/>
          </p:nvPr>
        </p:nvSpPr>
        <p:spPr/>
        <p:txBody>
          <a:bodyPr/>
          <a:lstStyle>
            <a:lvl1pPr>
              <a:defRPr/>
            </a:lvl1pPr>
          </a:lstStyle>
          <a:p>
            <a:pPr>
              <a:defRPr/>
            </a:pPr>
            <a:fld id="{A4F5B45B-F044-444E-B2A3-A8BAFF89BF76}" type="datetimeFigureOut">
              <a:rPr lang="en-GB"/>
              <a:pPr>
                <a:defRPr/>
              </a:pPr>
              <a:t>21/11/2023</a:t>
            </a:fld>
            <a:endParaRPr lang="en-GB"/>
          </a:p>
        </p:txBody>
      </p:sp>
      <p:sp>
        <p:nvSpPr>
          <p:cNvPr id="4" name="Footer Placeholder 4">
            <a:extLst>
              <a:ext uri="{FF2B5EF4-FFF2-40B4-BE49-F238E27FC236}">
                <a16:creationId xmlns:a16="http://schemas.microsoft.com/office/drawing/2014/main" id="{8111FC13-E7F7-5DF6-2D2E-AC47874CC39D}"/>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C876C225-E7FE-FF83-66DC-62A2CE6719A4}"/>
              </a:ext>
            </a:extLst>
          </p:cNvPr>
          <p:cNvSpPr>
            <a:spLocks noGrp="1"/>
          </p:cNvSpPr>
          <p:nvPr>
            <p:ph type="sldNum" sz="quarter" idx="12"/>
          </p:nvPr>
        </p:nvSpPr>
        <p:spPr/>
        <p:txBody>
          <a:bodyPr/>
          <a:lstStyle>
            <a:lvl1pPr>
              <a:defRPr/>
            </a:lvl1pPr>
          </a:lstStyle>
          <a:p>
            <a:fld id="{3686CFD3-C16A-4AB3-B08F-FD09DCD7DA32}" type="slidenum">
              <a:rPr lang="en-GB" altLang="en-US"/>
              <a:pPr/>
              <a:t>‹#›</a:t>
            </a:fld>
            <a:endParaRPr lang="en-GB" altLang="en-US"/>
          </a:p>
        </p:txBody>
      </p:sp>
    </p:spTree>
    <p:extLst>
      <p:ext uri="{BB962C8B-B14F-4D97-AF65-F5344CB8AC3E}">
        <p14:creationId xmlns:p14="http://schemas.microsoft.com/office/powerpoint/2010/main" val="8959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457200" y="637953"/>
            <a:ext cx="8229600" cy="4222937"/>
          </a:xfrm>
          <a:prstGeom prst="rect">
            <a:avLst/>
          </a:prstGeom>
        </p:spPr>
        <p:txBody>
          <a:bodyPr anchor="t"/>
          <a:lstStyle>
            <a:lvl1pPr>
              <a:defRPr/>
            </a:lvl1pPr>
            <a:lvl2pPr>
              <a:defRPr sz="1800"/>
            </a:lvl2pPr>
            <a:lvl4pP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8F960-150E-CFFE-3EB5-036D92AC413A}"/>
              </a:ext>
            </a:extLst>
          </p:cNvPr>
          <p:cNvPicPr>
            <a:picLocks noChangeAspect="1"/>
          </p:cNvPicPr>
          <p:nvPr userDrawn="1"/>
        </p:nvPicPr>
        <p:blipFill>
          <a:blip r:embed="rId2"/>
          <a:srcRect/>
          <a:stretch/>
        </p:blipFill>
        <p:spPr>
          <a:xfrm>
            <a:off x="0" y="0"/>
            <a:ext cx="9144000" cy="5143500"/>
          </a:xfrm>
          <a:prstGeom prst="rect">
            <a:avLst/>
          </a:prstGeom>
        </p:spPr>
      </p:pic>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3947050" y="2335338"/>
            <a:ext cx="4624011" cy="786585"/>
          </a:xfrm>
          <a:prstGeom prst="rect">
            <a:avLst/>
          </a:prstGeom>
          <a:effectLst>
            <a:outerShdw blurRad="50800" dist="38100" algn="l" rotWithShape="0">
              <a:prstClr val="black">
                <a:alpha val="40000"/>
              </a:prstClr>
            </a:outerShdw>
          </a:effectLst>
        </p:spPr>
        <p:txBody>
          <a:bodyPr>
            <a:noAutofit/>
          </a:bodyPr>
          <a:lstStyle>
            <a:lvl1pPr marL="742950" indent="-742950" algn="l">
              <a:buFont typeface="+mj-lt"/>
              <a:buAutoNum type="arabicPeriod"/>
              <a:defRPr sz="4400">
                <a:solidFill>
                  <a:srgbClr val="496F2F"/>
                </a:solidFill>
              </a:defRPr>
            </a:lvl1pPr>
          </a:lstStyle>
          <a:p>
            <a:r>
              <a:rPr lang="en-US" dirty="0"/>
              <a:t>Section number</a:t>
            </a:r>
          </a:p>
        </p:txBody>
      </p:sp>
      <p:sp>
        <p:nvSpPr>
          <p:cNvPr id="4" name="Text Placeholder 3">
            <a:extLst>
              <a:ext uri="{FF2B5EF4-FFF2-40B4-BE49-F238E27FC236}">
                <a16:creationId xmlns:a16="http://schemas.microsoft.com/office/drawing/2014/main" id="{0F4BE298-0C12-3E53-D830-52A766E96A65}"/>
              </a:ext>
            </a:extLst>
          </p:cNvPr>
          <p:cNvSpPr>
            <a:spLocks noGrp="1"/>
          </p:cNvSpPr>
          <p:nvPr>
            <p:ph type="body" sz="quarter" idx="10"/>
          </p:nvPr>
        </p:nvSpPr>
        <p:spPr>
          <a:xfrm>
            <a:off x="3341836" y="3232394"/>
            <a:ext cx="5229225" cy="1295400"/>
          </a:xfrm>
        </p:spPr>
        <p:txBody>
          <a:bodyPr/>
          <a:lstStyle>
            <a:lvl1pPr marL="361950" indent="-184150">
              <a:buFont typeface="Arial" panose="020B0604020202020204" pitchFamily="34" charset="0"/>
              <a:buChar char="•"/>
              <a:defRPr sz="1400"/>
            </a:lvl1pPr>
            <a:lvl2pPr marL="342900" indent="0">
              <a:buNone/>
              <a:defRPr sz="1200"/>
            </a:lvl2pPr>
            <a:lvl3pPr marL="447675" indent="0">
              <a:buNone/>
              <a:defRPr sz="1100"/>
            </a:lvl3pPr>
            <a:lvl4pPr marL="631825" indent="0">
              <a:buNone/>
              <a:defRPr sz="1050"/>
            </a:lvl4pPr>
            <a:lvl5pPr marL="803275" indent="0">
              <a:buNone/>
              <a:defRPr sz="1000"/>
            </a:lvl5pPr>
          </a:lstStyle>
          <a:p>
            <a:pPr lvl="0"/>
            <a:r>
              <a:rPr lang="en-US" dirty="0"/>
              <a:t>Click to edit Master text styles</a:t>
            </a:r>
          </a:p>
          <a:p>
            <a:pPr lvl="0"/>
            <a:endParaRPr lang="en-US" dirty="0"/>
          </a:p>
          <a:p>
            <a:pPr lvl="0"/>
            <a:endParaRPr lang="en-US" dirty="0"/>
          </a:p>
        </p:txBody>
      </p:sp>
    </p:spTree>
    <p:extLst>
      <p:ext uri="{BB962C8B-B14F-4D97-AF65-F5344CB8AC3E}">
        <p14:creationId xmlns:p14="http://schemas.microsoft.com/office/powerpoint/2010/main" val="3227967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7AB64-9D37-A409-E408-6D731768838D}"/>
              </a:ext>
            </a:extLst>
          </p:cNvPr>
          <p:cNvSpPr>
            <a:spLocks noGrp="1"/>
          </p:cNvSpPr>
          <p:nvPr>
            <p:ph idx="1"/>
          </p:nvPr>
        </p:nvSpPr>
        <p:spPr>
          <a:xfrm>
            <a:off x="3907869" y="833523"/>
            <a:ext cx="4777343" cy="4015000"/>
          </a:xfrm>
          <a:prstGeom prst="rect">
            <a:avLst/>
          </a:prstGeom>
        </p:spPr>
        <p:txBody>
          <a:bodyPr>
            <a:normAutofit/>
          </a:bodyPr>
          <a:lstStyle>
            <a:lvl1pPr marL="0" indent="0">
              <a:buNone/>
              <a:defRPr sz="1200"/>
            </a:lvl1pPr>
            <a:lvl2pPr marL="342900" indent="0">
              <a:buNone/>
              <a:defRPr sz="1600"/>
            </a:lvl2pPr>
            <a:lvl3pPr marL="685800" indent="0">
              <a:buNone/>
              <a:defRPr sz="1400"/>
            </a:lvl3pPr>
            <a:lvl4pPr marL="1028700" indent="0">
              <a:buNone/>
              <a:defRPr sz="1200"/>
            </a:lvl4pPr>
            <a:lvl5pPr marL="1371600" indent="0">
              <a:buNone/>
              <a:defRPr sz="1200"/>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a:xfrm>
            <a:off x="457200" y="839871"/>
            <a:ext cx="3364860" cy="4015001"/>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12" name="Rectangle 11">
            <a:extLst>
              <a:ext uri="{FF2B5EF4-FFF2-40B4-BE49-F238E27FC236}">
                <a16:creationId xmlns:a16="http://schemas.microsoft.com/office/drawing/2014/main" id="{B33439DB-6588-794C-92DD-76181D42F47F}"/>
              </a:ext>
            </a:extLst>
          </p:cNvPr>
          <p:cNvSpPr/>
          <p:nvPr userDrawn="1"/>
        </p:nvSpPr>
        <p:spPr>
          <a:xfrm>
            <a:off x="457200" y="614938"/>
            <a:ext cx="3364860" cy="169977"/>
          </a:xfrm>
          <a:prstGeom prst="rect">
            <a:avLst/>
          </a:prstGeom>
          <a:solidFill>
            <a:srgbClr val="FFF4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&lt;/&gt;</a:t>
            </a:r>
          </a:p>
        </p:txBody>
      </p:sp>
      <p:sp>
        <p:nvSpPr>
          <p:cNvPr id="13" name="Rectangle 12">
            <a:extLst>
              <a:ext uri="{FF2B5EF4-FFF2-40B4-BE49-F238E27FC236}">
                <a16:creationId xmlns:a16="http://schemas.microsoft.com/office/drawing/2014/main" id="{4A9D3742-67F6-2461-E61A-66FEFDBD2653}"/>
              </a:ext>
            </a:extLst>
          </p:cNvPr>
          <p:cNvSpPr/>
          <p:nvPr userDrawn="1"/>
        </p:nvSpPr>
        <p:spPr>
          <a:xfrm>
            <a:off x="3907870" y="614938"/>
            <a:ext cx="4777344" cy="169977"/>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Output</a:t>
            </a:r>
          </a:p>
        </p:txBody>
      </p:sp>
      <p:sp>
        <p:nvSpPr>
          <p:cNvPr id="2" name="Title 1">
            <a:extLst>
              <a:ext uri="{FF2B5EF4-FFF2-40B4-BE49-F238E27FC236}">
                <a16:creationId xmlns:a16="http://schemas.microsoft.com/office/drawing/2014/main" id="{8C216D18-5879-951E-312D-F35B3AEFF7CC}"/>
              </a:ext>
            </a:extLst>
          </p:cNvPr>
          <p:cNvSpPr>
            <a:spLocks noGrp="1"/>
          </p:cNvSpPr>
          <p:nvPr>
            <p:ph type="title"/>
          </p:nvPr>
        </p:nvSpPr>
        <p:spPr>
          <a:xfrm>
            <a:off x="457199" y="205979"/>
            <a:ext cx="8229599" cy="371011"/>
          </a:xfrm>
          <a:prstGeom prst="rect">
            <a:avLst/>
          </a:prstGeom>
        </p:spPr>
        <p:txBody>
          <a:bodyPr/>
          <a:lstStyle/>
          <a:p>
            <a:r>
              <a:rPr lang="en-US"/>
              <a:t>Click to edit Master title style</a:t>
            </a:r>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1" y="4930467"/>
            <a:ext cx="669407"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4990985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dirty="0"/>
              <a:t>Click to edit Master title style</a:t>
            </a:r>
          </a:p>
        </p:txBody>
      </p:sp>
      <p:sp>
        <p:nvSpPr>
          <p:cNvPr id="7" name="Content Placeholder 2">
            <a:extLst>
              <a:ext uri="{FF2B5EF4-FFF2-40B4-BE49-F238E27FC236}">
                <a16:creationId xmlns:a16="http://schemas.microsoft.com/office/drawing/2014/main" id="{4C7CB2D7-98C1-DBFA-C787-D7EEE1BDFDD0}"/>
              </a:ext>
            </a:extLst>
          </p:cNvPr>
          <p:cNvSpPr>
            <a:spLocks noGrp="1"/>
          </p:cNvSpPr>
          <p:nvPr>
            <p:ph idx="1"/>
          </p:nvPr>
        </p:nvSpPr>
        <p:spPr>
          <a:xfrm>
            <a:off x="4648743" y="643989"/>
            <a:ext cx="4114803" cy="2074164"/>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a:xfrm>
            <a:off x="457197" y="843673"/>
            <a:ext cx="4114803" cy="1874480"/>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a:xfrm>
            <a:off x="457194" y="3020324"/>
            <a:ext cx="4114804" cy="1874481"/>
          </a:xfrm>
          <a:prstGeom prst="rect">
            <a:avLst/>
          </a:prstGeom>
          <a:solidFill>
            <a:srgbClr val="FFF4D1"/>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6186BFCD-F60B-E6D9-AEC5-D2CC3E6B82C1}"/>
              </a:ext>
            </a:extLst>
          </p:cNvPr>
          <p:cNvSpPr>
            <a:spLocks noGrp="1"/>
          </p:cNvSpPr>
          <p:nvPr>
            <p:ph idx="14"/>
          </p:nvPr>
        </p:nvSpPr>
        <p:spPr>
          <a:xfrm>
            <a:off x="4648743" y="2814859"/>
            <a:ext cx="4114807" cy="2079946"/>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
        <p:nvSpPr>
          <p:cNvPr id="3" name="Text Placeholder 3">
            <a:extLst>
              <a:ext uri="{FF2B5EF4-FFF2-40B4-BE49-F238E27FC236}">
                <a16:creationId xmlns:a16="http://schemas.microsoft.com/office/drawing/2014/main" id="{99BBEB38-D632-A925-B25C-AB20119E9D2D}"/>
              </a:ext>
            </a:extLst>
          </p:cNvPr>
          <p:cNvSpPr>
            <a:spLocks noGrp="1"/>
          </p:cNvSpPr>
          <p:nvPr>
            <p:ph type="body" sz="half" idx="15"/>
          </p:nvPr>
        </p:nvSpPr>
        <p:spPr>
          <a:xfrm>
            <a:off x="457193" y="643989"/>
            <a:ext cx="4114803" cy="178107"/>
          </a:xfrm>
          <a:prstGeom prst="rect">
            <a:avLst/>
          </a:prstGeom>
          <a:solidFill>
            <a:srgbClr val="FFF4D1"/>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3">
            <a:extLst>
              <a:ext uri="{FF2B5EF4-FFF2-40B4-BE49-F238E27FC236}">
                <a16:creationId xmlns:a16="http://schemas.microsoft.com/office/drawing/2014/main" id="{48190733-FE05-D0B0-5566-C56C91282A34}"/>
              </a:ext>
            </a:extLst>
          </p:cNvPr>
          <p:cNvSpPr>
            <a:spLocks noGrp="1"/>
          </p:cNvSpPr>
          <p:nvPr>
            <p:ph type="body" sz="half" idx="16"/>
          </p:nvPr>
        </p:nvSpPr>
        <p:spPr>
          <a:xfrm>
            <a:off x="457192" y="2820073"/>
            <a:ext cx="4114803" cy="178107"/>
          </a:xfrm>
          <a:prstGeom prst="rect">
            <a:avLst/>
          </a:prstGeom>
          <a:solidFill>
            <a:srgbClr val="FFF4D1"/>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3579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07F5-D103-1D08-807A-77826B3678B9}"/>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1B2D80D4-5D3A-948A-B13C-465BDB372864}"/>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75F4255-2BCE-7127-B068-F8AFEB92A64F}"/>
              </a:ext>
            </a:extLst>
          </p:cNvPr>
          <p:cNvSpPr>
            <a:spLocks noGrp="1"/>
          </p:cNvSpPr>
          <p:nvPr>
            <p:ph type="sldNum" sz="quarter" idx="11"/>
          </p:nvPr>
        </p:nvSpPr>
        <p:spPr/>
        <p:txBody>
          <a:body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060764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22F7D1B-3878-D2B0-1304-530F3883BBA9}"/>
              </a:ext>
            </a:extLst>
          </p:cNvPr>
          <p:cNvSpPr>
            <a:spLocks noGrp="1"/>
          </p:cNvSpPr>
          <p:nvPr>
            <p:ph type="ftr" sz="quarter" idx="11"/>
          </p:nvPr>
        </p:nvSpPr>
        <p:spPr>
          <a:xfrm>
            <a:off x="457200" y="4939093"/>
            <a:ext cx="7430322" cy="162964"/>
          </a:xfrm>
        </p:spPr>
        <p:txBody>
          <a:bodyPr/>
          <a:lstStyle/>
          <a:p>
            <a:endParaRPr lang="en-US" dirty="0"/>
          </a:p>
        </p:txBody>
      </p:sp>
      <p:sp>
        <p:nvSpPr>
          <p:cNvPr id="4" name="Slide Number Placeholder 5">
            <a:extLst>
              <a:ext uri="{FF2B5EF4-FFF2-40B4-BE49-F238E27FC236}">
                <a16:creationId xmlns:a16="http://schemas.microsoft.com/office/drawing/2014/main" id="{20D26AD5-81C8-C0FB-9D88-960134158BA2}"/>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13090109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y 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E39D995-341F-A6B1-2F21-3116F45E25C0}"/>
              </a:ext>
            </a:extLst>
          </p:cNvPr>
          <p:cNvSpPr/>
          <p:nvPr userDrawn="1"/>
        </p:nvSpPr>
        <p:spPr>
          <a:xfrm>
            <a:off x="6330998" y="0"/>
            <a:ext cx="2813002" cy="1675237"/>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Footer Placeholder 4">
            <a:extLst>
              <a:ext uri="{FF2B5EF4-FFF2-40B4-BE49-F238E27FC236}">
                <a16:creationId xmlns:a16="http://schemas.microsoft.com/office/drawing/2014/main" id="{4ABAE87D-0C53-63F7-3A23-34C60AF745A7}"/>
              </a:ext>
            </a:extLst>
          </p:cNvPr>
          <p:cNvSpPr>
            <a:spLocks noGrp="1"/>
          </p:cNvSpPr>
          <p:nvPr>
            <p:ph type="ftr" sz="quarter" idx="11"/>
          </p:nvPr>
        </p:nvSpPr>
        <p:spPr>
          <a:xfrm>
            <a:off x="457200" y="4939093"/>
            <a:ext cx="7430322" cy="162964"/>
          </a:xfrm>
        </p:spPr>
        <p:txBody>
          <a:bodyPr/>
          <a:lstStyle/>
          <a:p>
            <a:endParaRPr lang="en-US" dirty="0"/>
          </a:p>
        </p:txBody>
      </p:sp>
      <p:sp>
        <p:nvSpPr>
          <p:cNvPr id="3" name="Slide Number Placeholder 5">
            <a:extLst>
              <a:ext uri="{FF2B5EF4-FFF2-40B4-BE49-F238E27FC236}">
                <a16:creationId xmlns:a16="http://schemas.microsoft.com/office/drawing/2014/main" id="{115F3906-0C04-2F24-4D6B-A39FF2CD8CD5}"/>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87078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7532376" cy="3710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644685"/>
            <a:ext cx="8229600" cy="42162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 y="4939093"/>
            <a:ext cx="7430322" cy="162964"/>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17393" y="4934651"/>
            <a:ext cx="669407" cy="162964"/>
          </a:xfrm>
          <a:prstGeom prst="rect">
            <a:avLst/>
          </a:prstGeom>
        </p:spPr>
        <p:txBody>
          <a:bodyPr vert="horz" lIns="91440" tIns="45720" rIns="91440" bIns="45720" rtlCol="0" anchor="ctr"/>
          <a:lstStyle>
            <a:lvl1pPr algn="r">
              <a:defRPr sz="800">
                <a:solidFill>
                  <a:srgbClr val="A27B00"/>
                </a:solidFill>
              </a:defRPr>
            </a:lvl1pPr>
          </a:lstStyle>
          <a:p>
            <a:r>
              <a:rPr lang="en-US"/>
              <a:t>Slide </a:t>
            </a:r>
            <a:fld id="{C5EF2332-01BF-834F-8236-50238282D533}" type="slidenum">
              <a:rPr lang="en-US" smtClean="0"/>
              <a:pPr/>
              <a:t>‹#›</a:t>
            </a:fld>
            <a:endParaRPr lang="en-US" dirty="0"/>
          </a:p>
        </p:txBody>
      </p:sp>
      <p:pic>
        <p:nvPicPr>
          <p:cNvPr id="8" name="Picture 7">
            <a:extLst>
              <a:ext uri="{FF2B5EF4-FFF2-40B4-BE49-F238E27FC236}">
                <a16:creationId xmlns:a16="http://schemas.microsoft.com/office/drawing/2014/main" id="{B783178B-8B39-23EF-552C-1CC84CF7CD3C}"/>
              </a:ext>
            </a:extLst>
          </p:cNvPr>
          <p:cNvPicPr>
            <a:picLocks noChangeAspect="1"/>
          </p:cNvPicPr>
          <p:nvPr userDrawn="1"/>
        </p:nvPicPr>
        <p:blipFill>
          <a:blip r:embed="rId21"/>
          <a:srcRect/>
          <a:stretch/>
        </p:blipFill>
        <p:spPr>
          <a:xfrm>
            <a:off x="8063442" y="201449"/>
            <a:ext cx="914401" cy="243564"/>
          </a:xfrm>
          <a:prstGeom prst="rect">
            <a:avLst/>
          </a:prstGeom>
        </p:spPr>
      </p:pic>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1" r:id="rId3"/>
    <p:sldLayoutId id="2147483652" r:id="rId4"/>
    <p:sldLayoutId id="2147483675" r:id="rId5"/>
    <p:sldLayoutId id="2147483653" r:id="rId6"/>
    <p:sldLayoutId id="2147483664" r:id="rId7"/>
    <p:sldLayoutId id="2147483655" r:id="rId8"/>
    <p:sldLayoutId id="2147483658" r:id="rId9"/>
    <p:sldLayoutId id="2147483692" r:id="rId10"/>
    <p:sldLayoutId id="2147483693" r:id="rId11"/>
    <p:sldLayoutId id="2147483677" r:id="rId12"/>
    <p:sldLayoutId id="2147483678" r:id="rId13"/>
    <p:sldLayoutId id="2147483661" r:id="rId14"/>
    <p:sldLayoutId id="2147483694" r:id="rId15"/>
    <p:sldLayoutId id="2147483696" r:id="rId16"/>
    <p:sldLayoutId id="2147483698" r:id="rId17"/>
    <p:sldLayoutId id="2147483699" r:id="rId18"/>
    <p:sldLayoutId id="2147483700" r:id="rId19"/>
  </p:sldLayoutIdLst>
  <p:hf hdr="0" dt="0"/>
  <p:txStyles>
    <p:titleStyle>
      <a:lvl1pPr algn="l" defTabSz="342900" rtl="0" eaLnBrk="1" latinLnBrk="0" hangingPunct="1">
        <a:spcBef>
          <a:spcPct val="0"/>
        </a:spcBef>
        <a:buNone/>
        <a:defRPr sz="2400" b="1" kern="1200">
          <a:solidFill>
            <a:schemeClr val="accent1">
              <a:lumMod val="50000"/>
            </a:schemeClr>
          </a:solidFill>
          <a:latin typeface="Arial Narrow" panose="020B0606020202030204" pitchFamily="34" charset="0"/>
          <a:ea typeface="+mj-ea"/>
          <a:cs typeface="+mj-cs"/>
        </a:defRPr>
      </a:lvl1pPr>
    </p:titleStyle>
    <p:body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spcBef>
          <a:spcPct val="20000"/>
        </a:spcBef>
        <a:buClr>
          <a:srgbClr val="5E8F3D"/>
        </a:buClr>
        <a:buFont typeface="Arial Narrow" panose="020B0606020202030204" pitchFamily="34" charset="0"/>
        <a:buChar char="◄"/>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s://capitadiscovery.co.uk/yorksj/items/2067?query=geertz&amp;resultsUri=items?query%3Dgeertz%26target%3Dcatalogue%26facet%5B0%5D%3Dfulltext%3Ayes&amp;facet%5b0%5d=fulltext:yes&amp;target=catalogu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ideo" Target="https://www.youtube.com/embed/HNJSQAL0sEo" TargetMode="External"/><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26.xml"/><Relationship Id="rId7" Type="http://schemas.openxmlformats.org/officeDocument/2006/relationships/diagramLayout" Target="../diagrams/layout1.xml"/><Relationship Id="rId2" Type="http://schemas.openxmlformats.org/officeDocument/2006/relationships/slideLayout" Target="../slideLayouts/slideLayout19.xml"/><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24.jpeg"/><Relationship Id="rId5" Type="http://schemas.openxmlformats.org/officeDocument/2006/relationships/image" Target="../media/image23.png"/><Relationship Id="rId10" Type="http://schemas.microsoft.com/office/2007/relationships/diagramDrawing" Target="../diagrams/drawing1.xml"/><Relationship Id="rId4" Type="http://schemas.openxmlformats.org/officeDocument/2006/relationships/image" Target="../media/image22.jpeg"/><Relationship Id="rId9" Type="http://schemas.openxmlformats.org/officeDocument/2006/relationships/diagramColors" Target="../diagrams/colors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9.emf"/></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06453" y="2512608"/>
            <a:ext cx="6131085" cy="781398"/>
          </a:xfrm>
          <a:prstGeom prst="rect">
            <a:avLst/>
          </a:prstGeom>
          <a:effectLst>
            <a:outerShdw blurRad="50800" dist="38100" algn="l" rotWithShape="0">
              <a:prstClr val="black">
                <a:alpha val="40000"/>
              </a:prstClr>
            </a:outerShdw>
          </a:effectLst>
        </p:spPr>
        <p:txBody>
          <a:bodyPr/>
          <a:lstStyle/>
          <a:p>
            <a:pPr marL="0" lvl="0" indent="0">
              <a:buNone/>
            </a:pPr>
            <a:r>
              <a:rPr lang="en-GB" dirty="0"/>
              <a:t>Observation: ethnographic fieldwork</a:t>
            </a:r>
          </a:p>
        </p:txBody>
      </p:sp>
      <p:sp>
        <p:nvSpPr>
          <p:cNvPr id="3" name="Subtitle 2"/>
          <p:cNvSpPr>
            <a:spLocks noGrp="1"/>
          </p:cNvSpPr>
          <p:nvPr>
            <p:ph type="subTitle" idx="1" hasCustomPrompt="1"/>
          </p:nvPr>
        </p:nvSpPr>
        <p:spPr>
          <a:xfrm>
            <a:off x="2956853" y="3318386"/>
            <a:ext cx="3230289" cy="374810"/>
          </a:xfrm>
          <a:prstGeom prst="rect">
            <a:avLst/>
          </a:prstGeom>
        </p:spPr>
        <p:txBody>
          <a:bodyPr>
            <a:noAutofit/>
          </a:bodyPr>
          <a:lstStyle/>
          <a:p>
            <a:pPr marL="0" lvl="0" indent="0">
              <a:buNone/>
            </a:pPr>
            <a:r>
              <a:rPr sz="2800" dirty="0"/>
              <a:t>Week</a:t>
            </a:r>
            <a:r>
              <a:rPr lang="en-GB" sz="2800" dirty="0"/>
              <a:t> 7</a:t>
            </a:r>
            <a:br>
              <a:rPr sz="2800" dirty="0"/>
            </a:br>
            <a:br>
              <a:rPr sz="2800" dirty="0"/>
            </a:br>
            <a:endParaRPr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Vertical Title 3">
            <a:extLst>
              <a:ext uri="{FF2B5EF4-FFF2-40B4-BE49-F238E27FC236}">
                <a16:creationId xmlns:a16="http://schemas.microsoft.com/office/drawing/2014/main" id="{678AFF1A-8251-4D60-A69C-5C6FB1F13184}"/>
              </a:ext>
            </a:extLst>
          </p:cNvPr>
          <p:cNvSpPr>
            <a:spLocks noGrp="1"/>
          </p:cNvSpPr>
          <p:nvPr>
            <p:ph type="title" orient="vert"/>
          </p:nvPr>
        </p:nvSpPr>
        <p:spPr>
          <a:xfrm>
            <a:off x="6417734" y="363474"/>
            <a:ext cx="2557016" cy="2564365"/>
          </a:xfrm>
        </p:spPr>
        <p:txBody>
          <a:bodyPr spcFirstLastPara="1" vert="horz" wrap="square" lIns="68580" tIns="34290" rIns="68580" bIns="34290" rtlCol="0" anchor="ctr" anchorCtr="0">
            <a:normAutofit/>
          </a:bodyPr>
          <a:lstStyle/>
          <a:p>
            <a:r>
              <a:rPr lang="en-US" sz="1600" b="0" dirty="0">
                <a:solidFill>
                  <a:schemeClr val="tx1"/>
                </a:solidFill>
              </a:rPr>
              <a:t>Clifford Geertz </a:t>
            </a:r>
            <a:br>
              <a:rPr lang="en-US" sz="1600" b="0" dirty="0">
                <a:solidFill>
                  <a:schemeClr val="tx1"/>
                </a:solidFill>
              </a:rPr>
            </a:br>
            <a:br>
              <a:rPr lang="en-US" sz="1600" b="0" dirty="0">
                <a:solidFill>
                  <a:schemeClr val="tx1"/>
                </a:solidFill>
              </a:rPr>
            </a:br>
            <a:r>
              <a:rPr lang="en-GB" sz="1600" b="0" dirty="0">
                <a:solidFill>
                  <a:schemeClr val="tx1"/>
                </a:solidFill>
              </a:rPr>
              <a:t>“Deep Play: Notes on the Balinese Cockfight”,  pp. 412-455 in </a:t>
            </a:r>
            <a:r>
              <a:rPr lang="en-GB" sz="1600" b="0" i="1" dirty="0">
                <a:solidFill>
                  <a:schemeClr val="tx1"/>
                </a:solidFill>
              </a:rPr>
              <a:t>The Interpretation of Cultures</a:t>
            </a:r>
            <a:r>
              <a:rPr lang="en-GB" sz="1600" b="0" dirty="0">
                <a:solidFill>
                  <a:schemeClr val="tx1"/>
                </a:solidFill>
              </a:rPr>
              <a:t>, Basic Books, 1973.</a:t>
            </a:r>
            <a:endParaRPr lang="en-US" sz="1600" b="0" dirty="0">
              <a:solidFill>
                <a:schemeClr val="tx1"/>
              </a:solidFill>
            </a:endParaRPr>
          </a:p>
        </p:txBody>
      </p:sp>
      <p:pic>
        <p:nvPicPr>
          <p:cNvPr id="1026" name="Picture 2" descr="Geertz-Traditional-Tajen-Cockfighting-bali-earthstoriez">
            <a:extLst>
              <a:ext uri="{FF2B5EF4-FFF2-40B4-BE49-F238E27FC236}">
                <a16:creationId xmlns:a16="http://schemas.microsoft.com/office/drawing/2014/main" id="{273FE054-BD0D-4386-8562-5DD4F8C66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6" r="17333" b="-1"/>
          <a:stretch/>
        </p:blipFill>
        <p:spPr bwMode="auto">
          <a:xfrm>
            <a:off x="732188" y="706904"/>
            <a:ext cx="5372417" cy="3606249"/>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59EE44-053D-4203-9100-39D3BF52021B}"/>
              </a:ext>
            </a:extLst>
          </p:cNvPr>
          <p:cNvSpPr txBox="1"/>
          <p:nvPr/>
        </p:nvSpPr>
        <p:spPr>
          <a:xfrm>
            <a:off x="370016" y="4676627"/>
            <a:ext cx="5920881" cy="230832"/>
          </a:xfrm>
          <a:prstGeom prst="rect">
            <a:avLst/>
          </a:prstGeom>
          <a:noFill/>
        </p:spPr>
        <p:txBody>
          <a:bodyPr wrap="square" rtlCol="0">
            <a:spAutoFit/>
          </a:bodyPr>
          <a:lstStyle/>
          <a:p>
            <a:r>
              <a:rPr lang="en-GB" sz="900" dirty="0"/>
              <a:t>Source: https://www.earthstoriez.com/traditional-tajen-cockfighting-bali/geertz/</a:t>
            </a:r>
          </a:p>
        </p:txBody>
      </p:sp>
      <p:pic>
        <p:nvPicPr>
          <p:cNvPr id="2050" name="Picture 2" descr="The interpretation of cultures: selected essays">
            <a:hlinkClick r:id="rId4"/>
            <a:extLst>
              <a:ext uri="{FF2B5EF4-FFF2-40B4-BE49-F238E27FC236}">
                <a16:creationId xmlns:a16="http://schemas.microsoft.com/office/drawing/2014/main" id="{417B15A9-9F5D-4A22-A292-BE88864DD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574" y="2867626"/>
            <a:ext cx="1170875" cy="18090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7D34DB-0EC3-49B5-8C24-E79798FC7762}"/>
              </a:ext>
            </a:extLst>
          </p:cNvPr>
          <p:cNvSpPr txBox="1"/>
          <p:nvPr/>
        </p:nvSpPr>
        <p:spPr>
          <a:xfrm>
            <a:off x="7460484" y="4681923"/>
            <a:ext cx="1027845" cy="219291"/>
          </a:xfrm>
          <a:prstGeom prst="rect">
            <a:avLst/>
          </a:prstGeom>
          <a:noFill/>
        </p:spPr>
        <p:txBody>
          <a:bodyPr wrap="none" rtlCol="0">
            <a:spAutoFit/>
          </a:bodyPr>
          <a:lstStyle/>
          <a:p>
            <a:r>
              <a:rPr lang="en-GB" sz="825" dirty="0"/>
              <a:t>(Available at YSJ)</a:t>
            </a:r>
          </a:p>
        </p:txBody>
      </p:sp>
    </p:spTree>
    <p:extLst>
      <p:ext uri="{BB962C8B-B14F-4D97-AF65-F5344CB8AC3E}">
        <p14:creationId xmlns:p14="http://schemas.microsoft.com/office/powerpoint/2010/main" val="81590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793081"/>
            <a:ext cx="6503928" cy="2840796"/>
          </a:xfrm>
        </p:spPr>
        <p:txBody>
          <a:bodyPr/>
          <a:lstStyle/>
          <a:p>
            <a:pPr marL="285750" indent="-285750" algn="l">
              <a:buFont typeface="Arial" panose="020B0604020202020204" pitchFamily="34" charset="0"/>
              <a:buChar char="•"/>
            </a:pPr>
            <a:r>
              <a:rPr lang="en-GB" dirty="0"/>
              <a:t>The title of Clifford Geertz's essay "Deep Play: Notes on a Balinese</a:t>
            </a:r>
          </a:p>
          <a:p>
            <a:pPr marL="285750" indent="-285750" algn="l">
              <a:buFont typeface="Arial" panose="020B0604020202020204" pitchFamily="34" charset="0"/>
              <a:buChar char="•"/>
            </a:pPr>
            <a:r>
              <a:rPr lang="en-GB" dirty="0"/>
              <a:t>Cockfight," written about the time the film Deep Throat was all the rage, announces a series  of erotic puns—puns, Geertz maintains, the Balinese themselves would understand—used throughout his essay</a:t>
            </a:r>
          </a:p>
          <a:p>
            <a:pPr marL="285750" indent="-285750" algn="l">
              <a:buFont typeface="Arial" panose="020B0604020202020204" pitchFamily="34" charset="0"/>
              <a:buChar char="•"/>
            </a:pPr>
            <a:r>
              <a:rPr lang="en-GB" dirty="0"/>
              <a:t>Puns are frequent in ethnography</a:t>
            </a:r>
          </a:p>
          <a:p>
            <a:pPr marL="285750" indent="-285750" algn="l">
              <a:buFont typeface="Arial" panose="020B0604020202020204" pitchFamily="34" charset="0"/>
              <a:buChar char="•"/>
            </a:pPr>
            <a:r>
              <a:rPr lang="en-GB" dirty="0"/>
              <a:t>Through the pun he appeals collusively to the members of one or the other world, usually the world of his readership, thereby creating a hierarchical relationship between them</a:t>
            </a:r>
          </a:p>
          <a:p>
            <a:pPr marL="285750" indent="-285750" algn="l">
              <a:buFont typeface="Arial" panose="020B0604020202020204" pitchFamily="34" charset="0"/>
              <a:buChar char="•"/>
            </a:pPr>
            <a:r>
              <a:rPr lang="en-GB" dirty="0"/>
              <a:t>He himself, the punster, mediates between these worlds</a:t>
            </a:r>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a:xfrm>
            <a:off x="1778000" y="963253"/>
            <a:ext cx="5664200" cy="576600"/>
          </a:xfrm>
        </p:spPr>
        <p:txBody>
          <a:bodyPr/>
          <a:lstStyle/>
          <a:p>
            <a:r>
              <a:rPr lang="en-GB" sz="2400" dirty="0"/>
              <a:t>Geertz: deep play and thick description</a:t>
            </a:r>
          </a:p>
        </p:txBody>
      </p:sp>
    </p:spTree>
    <p:extLst>
      <p:ext uri="{BB962C8B-B14F-4D97-AF65-F5344CB8AC3E}">
        <p14:creationId xmlns:p14="http://schemas.microsoft.com/office/powerpoint/2010/main" val="3306293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251284"/>
            <a:ext cx="6259859" cy="3382593"/>
          </a:xfrm>
        </p:spPr>
        <p:txBody>
          <a:bodyPr/>
          <a:lstStyle/>
          <a:p>
            <a:pPr marL="285750" indent="-285750" algn="l">
              <a:buFont typeface="Arial" panose="020B0604020202020204" pitchFamily="34" charset="0"/>
              <a:buChar char="•"/>
            </a:pPr>
            <a:r>
              <a:rPr lang="en-GB" dirty="0"/>
              <a:t>Geertz's essay begins with a humorous tale of entry—by now, in its own right, a genre or subgenre of ethnography</a:t>
            </a:r>
          </a:p>
          <a:p>
            <a:pPr marL="285750" indent="-285750" algn="l">
              <a:buFont typeface="Arial" panose="020B0604020202020204" pitchFamily="34" charset="0"/>
              <a:buChar char="•"/>
            </a:pPr>
            <a:r>
              <a:rPr lang="en-GB" dirty="0"/>
              <a:t>The hero is cast stereotypically as an awkward simpleton, not at all sure of his identity, often suffering from some sort of exotic malady, who is caught in a betwixt and between worlds</a:t>
            </a:r>
          </a:p>
          <a:p>
            <a:pPr marL="0" indent="0" algn="l"/>
            <a:endParaRPr lang="en-GB" dirty="0"/>
          </a:p>
          <a:p>
            <a:pPr marL="0" indent="0" algn="l"/>
            <a:r>
              <a:rPr lang="en-GB" dirty="0"/>
              <a:t>“Early in April of 1958, my wife and I arrived, malarial and diffident, in a Balinese village we intended, as anthropologists, to study. A small place, about five hundred people, and relatively remote, it was its own world. We were intruders, professional ones, and the villagers dealt with us as Balinese seem always to deal with people not part of their life who yet press themselves upon them: as though we were not there. For them, and to a degree for ourselves, we were nonpersons, </a:t>
            </a:r>
            <a:r>
              <a:rPr lang="en-GB" dirty="0" err="1"/>
              <a:t>specters</a:t>
            </a:r>
            <a:r>
              <a:rPr lang="en-GB" dirty="0"/>
              <a:t>, invisible men” (1973: 412)</a:t>
            </a:r>
          </a:p>
          <a:p>
            <a:pPr marL="0" indent="0" algn="l"/>
            <a:endParaRPr lang="en-GB" dirty="0"/>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a:xfrm>
            <a:off x="1778000" y="498318"/>
            <a:ext cx="5664200" cy="576600"/>
          </a:xfrm>
        </p:spPr>
        <p:txBody>
          <a:bodyPr/>
          <a:lstStyle/>
          <a:p>
            <a:r>
              <a:rPr lang="en-GB" sz="2400" dirty="0"/>
              <a:t>Geertz: deep play and thick description</a:t>
            </a:r>
          </a:p>
        </p:txBody>
      </p:sp>
    </p:spTree>
    <p:extLst>
      <p:ext uri="{BB962C8B-B14F-4D97-AF65-F5344CB8AC3E}">
        <p14:creationId xmlns:p14="http://schemas.microsoft.com/office/powerpoint/2010/main" val="2494599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793081"/>
            <a:ext cx="6503928" cy="2840796"/>
          </a:xfrm>
        </p:spPr>
        <p:txBody>
          <a:bodyPr/>
          <a:lstStyle/>
          <a:p>
            <a:pPr marL="285750" indent="-285750" algn="l">
              <a:buFont typeface="Arial" panose="020B0604020202020204" pitchFamily="34" charset="0"/>
              <a:buChar char="•"/>
            </a:pPr>
            <a:r>
              <a:rPr lang="en-GB" dirty="0"/>
              <a:t>Geertz claims dramatically that he and his wife were "nonpersons, </a:t>
            </a:r>
            <a:r>
              <a:rPr lang="en-GB" dirty="0" err="1"/>
              <a:t>specters</a:t>
            </a:r>
            <a:r>
              <a:rPr lang="en-GB" dirty="0"/>
              <a:t>, invisible men" for the villagers and "to a degree for ourselves"—that is, until like the other villagers attending the cockfight, they fled the police. Then they were recognized</a:t>
            </a:r>
          </a:p>
          <a:p>
            <a:pPr marL="0" indent="0" algn="l"/>
            <a:endParaRPr lang="en-GB" dirty="0"/>
          </a:p>
          <a:p>
            <a:pPr marL="0" indent="0" algn="l"/>
            <a:r>
              <a:rPr lang="en-GB" dirty="0"/>
              <a:t>“The indifference, of course, was studied; the villagers were watching every move we made, and they had an enormous amount of quite accurate information about who we were and what we were going to be doing. But they acted as if we simply did not exist, which, in fact, as this </a:t>
            </a:r>
            <a:r>
              <a:rPr lang="en-GB" dirty="0" err="1"/>
              <a:t>behavior</a:t>
            </a:r>
            <a:r>
              <a:rPr lang="en-GB" dirty="0"/>
              <a:t> was designed to inform us, we did not, or anyway not yet” (412 —13)</a:t>
            </a:r>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a:xfrm>
            <a:off x="1778000" y="963253"/>
            <a:ext cx="5664200" cy="576600"/>
          </a:xfrm>
        </p:spPr>
        <p:txBody>
          <a:bodyPr/>
          <a:lstStyle/>
          <a:p>
            <a:r>
              <a:rPr lang="en-GB" sz="2400" dirty="0"/>
              <a:t>Geertz: deep play and thick description</a:t>
            </a:r>
          </a:p>
        </p:txBody>
      </p:sp>
    </p:spTree>
    <p:extLst>
      <p:ext uri="{BB962C8B-B14F-4D97-AF65-F5344CB8AC3E}">
        <p14:creationId xmlns:p14="http://schemas.microsoft.com/office/powerpoint/2010/main" val="1497989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793081"/>
            <a:ext cx="6503928" cy="2840796"/>
          </a:xfrm>
        </p:spPr>
        <p:txBody>
          <a:bodyPr/>
          <a:lstStyle/>
          <a:p>
            <a:pPr marL="0" indent="0" algn="l"/>
            <a:r>
              <a:rPr lang="en-GB" dirty="0"/>
              <a:t>“In the cockfight man and beast, good and evil, ego and id, the creative power of aroused masculinity and the destructive power of loosened animality fuse in a bloody drama of hatred, cruelty, violence, and death. It is little wonder that when, as is the invariable rule, the owner of the winning cock takes the carcass of the loser—often torn limb from limb by its enraged owner—home to eat, he does so with a mixture of social embarrassment, moral satisfaction, aesthetic disgust, and cannibal joy” (430—21)</a:t>
            </a:r>
          </a:p>
          <a:p>
            <a:pPr marL="0" indent="0" algn="l"/>
            <a:endParaRPr lang="en-GB" dirty="0"/>
          </a:p>
          <a:p>
            <a:pPr marL="285750" indent="-285750" algn="l">
              <a:buFont typeface="Arial" panose="020B0604020202020204" pitchFamily="34" charset="0"/>
              <a:buChar char="•"/>
            </a:pPr>
            <a:r>
              <a:rPr lang="en-GB" dirty="0"/>
              <a:t>But on what grounds does he attribute "social embarrassment,“ "moral satisfaction," "aesthetic disgust" (whatever that means), and “joy" to the Balinese?</a:t>
            </a:r>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a:xfrm>
            <a:off x="1778000" y="963253"/>
            <a:ext cx="5664200" cy="576600"/>
          </a:xfrm>
        </p:spPr>
        <p:txBody>
          <a:bodyPr/>
          <a:lstStyle/>
          <a:p>
            <a:r>
              <a:rPr lang="en-GB" sz="2400" dirty="0"/>
              <a:t>Geertz: deep play and thick description</a:t>
            </a:r>
          </a:p>
        </p:txBody>
      </p:sp>
    </p:spTree>
    <p:extLst>
      <p:ext uri="{BB962C8B-B14F-4D97-AF65-F5344CB8AC3E}">
        <p14:creationId xmlns:p14="http://schemas.microsoft.com/office/powerpoint/2010/main" val="2250898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793081"/>
            <a:ext cx="6503928" cy="2840796"/>
          </a:xfrm>
        </p:spPr>
        <p:txBody>
          <a:bodyPr/>
          <a:lstStyle/>
          <a:p>
            <a:pPr marL="0" indent="0" algn="l"/>
            <a:r>
              <a:rPr lang="en-GB" dirty="0"/>
              <a:t>The cockfight “catches up these themes—death, masculinity, rage, pride, loss, beneficence, change—and ordering them into an encompassing structure, presents them in such a way as to throw into relief a particular view of their essential nature. It puts a construction on them, makes them, to those historically positioned to appreciate the construction, meaningful—visible, tangible, graspable—"real“ in an ideational sense. An image, fiction, a model, a metaphor, the cockfight is a means of expression; its function is neither to assuage social passions nor to heighten them (though, in its playing-with-fire way it does a bit of both), but, in a medium of feathers, blood, crowds, and money, to display them.” (443-444)</a:t>
            </a:r>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a:xfrm>
            <a:off x="1778000" y="963253"/>
            <a:ext cx="5664200" cy="576600"/>
          </a:xfrm>
        </p:spPr>
        <p:txBody>
          <a:bodyPr/>
          <a:lstStyle/>
          <a:p>
            <a:r>
              <a:rPr lang="en-GB" sz="2400" dirty="0"/>
              <a:t>Geertz: deep play and thick description</a:t>
            </a:r>
          </a:p>
        </p:txBody>
      </p:sp>
    </p:spTree>
    <p:extLst>
      <p:ext uri="{BB962C8B-B14F-4D97-AF65-F5344CB8AC3E}">
        <p14:creationId xmlns:p14="http://schemas.microsoft.com/office/powerpoint/2010/main" val="1021929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793081"/>
            <a:ext cx="6503928" cy="2840796"/>
          </a:xfrm>
        </p:spPr>
        <p:txBody>
          <a:bodyPr/>
          <a:lstStyle/>
          <a:p>
            <a:pPr marL="285750" indent="-285750" algn="l">
              <a:spcBef>
                <a:spcPts val="600"/>
              </a:spcBef>
              <a:buFont typeface="Arial" panose="020B0604020202020204" pitchFamily="34" charset="0"/>
              <a:buChar char="•"/>
            </a:pPr>
            <a:r>
              <a:rPr lang="en-GB" dirty="0"/>
              <a:t>For Geertz, the cockfight itself becomes a grand metaphor for Balinese social organization </a:t>
            </a:r>
          </a:p>
          <a:p>
            <a:pPr marL="285750" indent="-285750" algn="l">
              <a:spcBef>
                <a:spcPts val="600"/>
              </a:spcBef>
              <a:buFont typeface="Arial" panose="020B0604020202020204" pitchFamily="34" charset="0"/>
              <a:buChar char="•"/>
            </a:pPr>
            <a:r>
              <a:rPr lang="en-GB" dirty="0"/>
              <a:t>Despite Geertz's ostensible concern for the understanding of the native’s point of view, his essay is less a disquisition on Balinese cockfighting, subjectively or objectively understood, than on interpreting—reading—cultural data. </a:t>
            </a:r>
          </a:p>
          <a:p>
            <a:pPr marL="285750" indent="-285750" algn="l">
              <a:spcBef>
                <a:spcPts val="600"/>
              </a:spcBef>
              <a:buFont typeface="Arial" panose="020B0604020202020204" pitchFamily="34" charset="0"/>
              <a:buChar char="•"/>
            </a:pPr>
            <a:r>
              <a:rPr lang="en-GB" dirty="0"/>
              <a:t>His analysis is exemplary, and this exemplary quality, Geertz's interpretive virtuosity, helps render it ethnographically convincing</a:t>
            </a:r>
          </a:p>
          <a:p>
            <a:pPr marL="285750" indent="-285750" algn="l">
              <a:spcBef>
                <a:spcPts val="600"/>
              </a:spcBef>
              <a:buFont typeface="Arial" panose="020B0604020202020204" pitchFamily="34" charset="0"/>
              <a:buChar char="•"/>
            </a:pPr>
            <a:r>
              <a:rPr lang="en-GB" dirty="0"/>
              <a:t>Its ultimate significance is not moral but methodological</a:t>
            </a:r>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a:xfrm>
            <a:off x="1778000" y="963253"/>
            <a:ext cx="5664200" cy="576600"/>
          </a:xfrm>
        </p:spPr>
        <p:txBody>
          <a:bodyPr/>
          <a:lstStyle/>
          <a:p>
            <a:r>
              <a:rPr lang="en-GB" sz="2400" dirty="0"/>
              <a:t>Geertz: deep play and thick description</a:t>
            </a:r>
          </a:p>
        </p:txBody>
      </p:sp>
    </p:spTree>
    <p:extLst>
      <p:ext uri="{BB962C8B-B14F-4D97-AF65-F5344CB8AC3E}">
        <p14:creationId xmlns:p14="http://schemas.microsoft.com/office/powerpoint/2010/main" val="143274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600200"/>
            <a:ext cx="6503928" cy="3033677"/>
          </a:xfrm>
        </p:spPr>
        <p:txBody>
          <a:bodyPr/>
          <a:lstStyle/>
          <a:p>
            <a:pPr marL="285750" indent="-285750" algn="l">
              <a:spcBef>
                <a:spcPts val="600"/>
              </a:spcBef>
              <a:buFont typeface="Arial" panose="020B0604020202020204" pitchFamily="34" charset="0"/>
              <a:buChar char="•"/>
            </a:pPr>
            <a:r>
              <a:rPr lang="en-GB" dirty="0"/>
              <a:t>Striking a balance between similarities and differences</a:t>
            </a:r>
          </a:p>
          <a:p>
            <a:pPr marL="285750" indent="-285750" algn="l">
              <a:spcBef>
                <a:spcPts val="600"/>
              </a:spcBef>
              <a:buFont typeface="Arial" panose="020B0604020202020204" pitchFamily="34" charset="0"/>
              <a:buChar char="•"/>
            </a:pPr>
            <a:r>
              <a:rPr lang="en-GB" dirty="0"/>
              <a:t>Universality versus (Cultural) Relativism: to what extent do all humans, cultures or societies have something in common, and to what extent is each of them unique?</a:t>
            </a:r>
          </a:p>
          <a:p>
            <a:pPr marL="285750" indent="-285750" algn="l">
              <a:spcBef>
                <a:spcPts val="600"/>
              </a:spcBef>
              <a:buFont typeface="Arial" panose="020B0604020202020204" pitchFamily="34" charset="0"/>
              <a:buChar char="•"/>
            </a:pPr>
            <a:r>
              <a:rPr lang="en-GB" dirty="0"/>
              <a:t>Comparative concepts (supposedly culturally neutral terms) like kinship system, gender role, system of inheritance, etc., implicitly acknowledge that human societies have several features in common</a:t>
            </a:r>
          </a:p>
          <a:p>
            <a:pPr marL="285750" indent="-285750" algn="l">
              <a:spcBef>
                <a:spcPts val="600"/>
              </a:spcBef>
              <a:buFont typeface="Arial" panose="020B0604020202020204" pitchFamily="34" charset="0"/>
              <a:buChar char="•"/>
            </a:pPr>
            <a:r>
              <a:rPr lang="en-GB" dirty="0"/>
              <a:t>Donald Brown’s </a:t>
            </a:r>
            <a:r>
              <a:rPr lang="en-GB" i="1" dirty="0"/>
              <a:t>Human Universals </a:t>
            </a:r>
            <a:r>
              <a:rPr lang="en-GB" dirty="0"/>
              <a:t>(1991) claims that anthropologists have for generations exaggerated the differences between societies, neglecting the very substantial commonalities that hold humanity together</a:t>
            </a:r>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p:txBody>
          <a:bodyPr/>
          <a:lstStyle/>
          <a:p>
            <a:r>
              <a:rPr lang="en-GB" sz="2800" dirty="0"/>
              <a:t>The Universal and the Particular</a:t>
            </a:r>
          </a:p>
        </p:txBody>
      </p:sp>
    </p:spTree>
    <p:extLst>
      <p:ext uri="{BB962C8B-B14F-4D97-AF65-F5344CB8AC3E}">
        <p14:creationId xmlns:p14="http://schemas.microsoft.com/office/powerpoint/2010/main" val="399321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Vertical Title 3">
            <a:extLst>
              <a:ext uri="{FF2B5EF4-FFF2-40B4-BE49-F238E27FC236}">
                <a16:creationId xmlns:a16="http://schemas.microsoft.com/office/drawing/2014/main" id="{678AFF1A-8251-4D60-A69C-5C6FB1F13184}"/>
              </a:ext>
            </a:extLst>
          </p:cNvPr>
          <p:cNvSpPr>
            <a:spLocks noGrp="1"/>
          </p:cNvSpPr>
          <p:nvPr>
            <p:ph type="title" orient="vert"/>
          </p:nvPr>
        </p:nvSpPr>
        <p:spPr>
          <a:xfrm>
            <a:off x="6633796" y="363474"/>
            <a:ext cx="2215661" cy="2564365"/>
          </a:xfrm>
        </p:spPr>
        <p:txBody>
          <a:bodyPr spcFirstLastPara="1" vert="horz" wrap="square" lIns="68580" tIns="34290" rIns="68580" bIns="34290" rtlCol="0" anchor="ctr" anchorCtr="0">
            <a:normAutofit/>
          </a:bodyPr>
          <a:lstStyle/>
          <a:p>
            <a:r>
              <a:rPr lang="en-GB" sz="1800" b="0" dirty="0">
                <a:solidFill>
                  <a:schemeClr val="tx1"/>
                </a:solidFill>
              </a:rPr>
              <a:t>Donald E. Brown</a:t>
            </a:r>
            <a:br>
              <a:rPr lang="en-GB" sz="1800" b="0" dirty="0">
                <a:solidFill>
                  <a:schemeClr val="tx1"/>
                </a:solidFill>
              </a:rPr>
            </a:br>
            <a:br>
              <a:rPr lang="en-GB" sz="1800" b="0" dirty="0">
                <a:solidFill>
                  <a:schemeClr val="tx1"/>
                </a:solidFill>
              </a:rPr>
            </a:br>
            <a:r>
              <a:rPr lang="en-GB" sz="1800" b="0" i="1" dirty="0">
                <a:solidFill>
                  <a:schemeClr val="tx1"/>
                </a:solidFill>
              </a:rPr>
              <a:t>Human Universals</a:t>
            </a:r>
            <a:r>
              <a:rPr lang="en-GB" sz="1800" b="0" dirty="0">
                <a:solidFill>
                  <a:schemeClr val="tx1"/>
                </a:solidFill>
              </a:rPr>
              <a:t> (1991)</a:t>
            </a:r>
            <a:endParaRPr lang="en-US" sz="1800" b="0" dirty="0">
              <a:solidFill>
                <a:schemeClr val="tx1"/>
              </a:solidFill>
            </a:endParaRPr>
          </a:p>
        </p:txBody>
      </p:sp>
      <p:sp>
        <p:nvSpPr>
          <p:cNvPr id="6" name="TextBox 5">
            <a:extLst>
              <a:ext uri="{FF2B5EF4-FFF2-40B4-BE49-F238E27FC236}">
                <a16:creationId xmlns:a16="http://schemas.microsoft.com/office/drawing/2014/main" id="{5159EE44-053D-4203-9100-39D3BF52021B}"/>
              </a:ext>
            </a:extLst>
          </p:cNvPr>
          <p:cNvSpPr txBox="1"/>
          <p:nvPr/>
        </p:nvSpPr>
        <p:spPr>
          <a:xfrm>
            <a:off x="370016" y="4676627"/>
            <a:ext cx="5920881" cy="230832"/>
          </a:xfrm>
          <a:prstGeom prst="rect">
            <a:avLst/>
          </a:prstGeom>
          <a:noFill/>
        </p:spPr>
        <p:txBody>
          <a:bodyPr wrap="square" rtlCol="0">
            <a:spAutoFit/>
          </a:bodyPr>
          <a:lstStyle/>
          <a:p>
            <a:endParaRPr lang="en-GB" sz="900" dirty="0"/>
          </a:p>
        </p:txBody>
      </p:sp>
      <p:pic>
        <p:nvPicPr>
          <p:cNvPr id="9" name="Online Media 3" title="Pangea Day - Donald E. Brown">
            <a:hlinkClick r:id="" action="ppaction://media"/>
            <a:extLst>
              <a:ext uri="{FF2B5EF4-FFF2-40B4-BE49-F238E27FC236}">
                <a16:creationId xmlns:a16="http://schemas.microsoft.com/office/drawing/2014/main" id="{C009D72E-0289-464D-9F21-BF752527A481}"/>
              </a:ext>
            </a:extLst>
          </p:cNvPr>
          <p:cNvPicPr>
            <a:picLocks noRot="1" noChangeAspect="1"/>
          </p:cNvPicPr>
          <p:nvPr>
            <a:videoFile r:link="rId1"/>
          </p:nvPr>
        </p:nvPicPr>
        <p:blipFill>
          <a:blip r:embed="rId4"/>
          <a:stretch>
            <a:fillRect/>
          </a:stretch>
        </p:blipFill>
        <p:spPr>
          <a:xfrm>
            <a:off x="692395" y="600731"/>
            <a:ext cx="5364290" cy="3816773"/>
          </a:xfrm>
          <a:prstGeom prst="rect">
            <a:avLst/>
          </a:prstGeom>
        </p:spPr>
      </p:pic>
      <p:pic>
        <p:nvPicPr>
          <p:cNvPr id="10" name="Picture 2" descr="Image result for human universals brown">
            <a:extLst>
              <a:ext uri="{FF2B5EF4-FFF2-40B4-BE49-F238E27FC236}">
                <a16:creationId xmlns:a16="http://schemas.microsoft.com/office/drawing/2014/main" id="{9EB2A5F3-89DD-4500-8204-53179DE403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248" y="2832017"/>
            <a:ext cx="1210282" cy="184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563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33AB2-91A9-4745-B251-9D39FE7E53EA}"/>
              </a:ext>
            </a:extLst>
          </p:cNvPr>
          <p:cNvSpPr>
            <a:spLocks noGrp="1"/>
          </p:cNvSpPr>
          <p:nvPr>
            <p:ph type="title"/>
          </p:nvPr>
        </p:nvSpPr>
        <p:spPr>
          <a:xfrm>
            <a:off x="1966750" y="1106905"/>
            <a:ext cx="5210400" cy="2488222"/>
          </a:xfrm>
        </p:spPr>
        <p:txBody>
          <a:bodyPr/>
          <a:lstStyle/>
          <a:p>
            <a:r>
              <a:rPr lang="en-GB" dirty="0"/>
              <a:t>Here and There</a:t>
            </a:r>
          </a:p>
        </p:txBody>
      </p:sp>
      <p:sp>
        <p:nvSpPr>
          <p:cNvPr id="4" name="Subtitle 3">
            <a:extLst>
              <a:ext uri="{FF2B5EF4-FFF2-40B4-BE49-F238E27FC236}">
                <a16:creationId xmlns:a16="http://schemas.microsoft.com/office/drawing/2014/main" id="{1522DD23-1D0C-4FAF-A213-C450EB9219B7}"/>
              </a:ext>
            </a:extLst>
          </p:cNvPr>
          <p:cNvSpPr>
            <a:spLocks noGrp="1"/>
          </p:cNvSpPr>
          <p:nvPr>
            <p:ph type="subTitle" idx="1"/>
          </p:nvPr>
        </p:nvSpPr>
        <p:spPr>
          <a:xfrm>
            <a:off x="3320716" y="2851484"/>
            <a:ext cx="2920497" cy="491265"/>
          </a:xfrm>
        </p:spPr>
        <p:txBody>
          <a:bodyPr/>
          <a:lstStyle/>
          <a:p>
            <a:r>
              <a:rPr lang="en-GB" sz="2800" dirty="0"/>
              <a:t>Locating the ‘field’</a:t>
            </a:r>
          </a:p>
        </p:txBody>
      </p:sp>
    </p:spTree>
    <p:extLst>
      <p:ext uri="{BB962C8B-B14F-4D97-AF65-F5344CB8AC3E}">
        <p14:creationId xmlns:p14="http://schemas.microsoft.com/office/powerpoint/2010/main" val="3564132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men sitting on a bench&#10;&#10;Description automatically generated">
            <a:extLst>
              <a:ext uri="{FF2B5EF4-FFF2-40B4-BE49-F238E27FC236}">
                <a16:creationId xmlns:a16="http://schemas.microsoft.com/office/drawing/2014/main" id="{6B341D35-B89B-D947-8C07-99234C9F81D0}"/>
              </a:ext>
            </a:extLst>
          </p:cNvPr>
          <p:cNvPicPr>
            <a:picLocks noChangeAspect="1"/>
          </p:cNvPicPr>
          <p:nvPr/>
        </p:nvPicPr>
        <p:blipFill rotWithShape="1">
          <a:blip r:embed="rId3">
            <a:alphaModFix amt="20000"/>
          </a:blip>
          <a:srcRect t="12489" b="3242"/>
          <a:stretch/>
        </p:blipFill>
        <p:spPr>
          <a:xfrm>
            <a:off x="20" y="10"/>
            <a:ext cx="9143980" cy="5143490"/>
          </a:xfrm>
          <a:prstGeom prst="rect">
            <a:avLst/>
          </a:prstGeom>
          <a:noFill/>
        </p:spPr>
      </p:pic>
      <p:sp>
        <p:nvSpPr>
          <p:cNvPr id="5" name="Slide Number Placeholder 4" hidden="1">
            <a:extLst>
              <a:ext uri="{FF2B5EF4-FFF2-40B4-BE49-F238E27FC236}">
                <a16:creationId xmlns:a16="http://schemas.microsoft.com/office/drawing/2014/main" id="{878D7EBA-1DD1-3891-AD56-5B5B2D7251E7}"/>
              </a:ext>
            </a:extLst>
          </p:cNvPr>
          <p:cNvSpPr>
            <a:spLocks noGrp="1"/>
          </p:cNvSpPr>
          <p:nvPr>
            <p:ph type="sldNum" sz="quarter" idx="11"/>
          </p:nvPr>
        </p:nvSpPr>
        <p:spPr/>
        <p:txBody>
          <a:bodyPr/>
          <a:lstStyle/>
          <a:p>
            <a:pPr>
              <a:spcAft>
                <a:spcPts val="600"/>
              </a:spcAft>
            </a:pPr>
            <a:r>
              <a:rPr lang="en-US"/>
              <a:t>Slide </a:t>
            </a:r>
            <a:fld id="{C5EF2332-01BF-834F-8236-50238282D533}" type="slidenum">
              <a:rPr lang="en-US" smtClean="0"/>
              <a:pPr>
                <a:spcAft>
                  <a:spcPts val="600"/>
                </a:spcAft>
              </a:pPr>
              <a:t>2</a:t>
            </a:fld>
            <a:endParaRPr lang="en-US"/>
          </a:p>
        </p:txBody>
      </p:sp>
      <p:sp>
        <p:nvSpPr>
          <p:cNvPr id="9" name="TextBox 8">
            <a:extLst>
              <a:ext uri="{FF2B5EF4-FFF2-40B4-BE49-F238E27FC236}">
                <a16:creationId xmlns:a16="http://schemas.microsoft.com/office/drawing/2014/main" id="{63DC1664-80A8-B4E5-5316-4BB0880FBF5C}"/>
              </a:ext>
            </a:extLst>
          </p:cNvPr>
          <p:cNvSpPr txBox="1"/>
          <p:nvPr/>
        </p:nvSpPr>
        <p:spPr>
          <a:xfrm>
            <a:off x="2375452" y="1123323"/>
            <a:ext cx="4393095" cy="646331"/>
          </a:xfrm>
          <a:prstGeom prst="rect">
            <a:avLst/>
          </a:prstGeom>
          <a:noFill/>
        </p:spPr>
        <p:txBody>
          <a:bodyPr wrap="square">
            <a:spAutoFit/>
          </a:bodyPr>
          <a:lstStyle/>
          <a:p>
            <a:pPr algn="l"/>
            <a:r>
              <a:rPr lang="en-GB" sz="3600" b="1" i="0" dirty="0">
                <a:solidFill>
                  <a:schemeClr val="accent1">
                    <a:lumMod val="75000"/>
                  </a:schemeClr>
                </a:solidFill>
                <a:effectLst/>
                <a:latin typeface="Georgia" panose="02040502050405020303" pitchFamily="18" charset="0"/>
              </a:rPr>
              <a:t>ethno</a:t>
            </a:r>
            <a:r>
              <a:rPr lang="en-GB" sz="3600" b="1" i="0" dirty="0">
                <a:solidFill>
                  <a:schemeClr val="accent3">
                    <a:lumMod val="75000"/>
                  </a:schemeClr>
                </a:solidFill>
                <a:effectLst/>
                <a:latin typeface="Georgia" panose="02040502050405020303" pitchFamily="18" charset="0"/>
              </a:rPr>
              <a:t>graphy</a:t>
            </a:r>
            <a:r>
              <a:rPr lang="en-GB" sz="3600" b="1" i="0" dirty="0">
                <a:solidFill>
                  <a:srgbClr val="333333"/>
                </a:solidFill>
                <a:effectLst/>
                <a:latin typeface="Georgia" panose="02040502050405020303" pitchFamily="18" charset="0"/>
              </a:rPr>
              <a:t> (n.)</a:t>
            </a:r>
          </a:p>
        </p:txBody>
      </p:sp>
      <p:sp>
        <p:nvSpPr>
          <p:cNvPr id="11" name="TextBox 10">
            <a:extLst>
              <a:ext uri="{FF2B5EF4-FFF2-40B4-BE49-F238E27FC236}">
                <a16:creationId xmlns:a16="http://schemas.microsoft.com/office/drawing/2014/main" id="{9C122D95-B41E-8C4C-C888-048600E2265B}"/>
              </a:ext>
            </a:extLst>
          </p:cNvPr>
          <p:cNvSpPr txBox="1"/>
          <p:nvPr/>
        </p:nvSpPr>
        <p:spPr>
          <a:xfrm>
            <a:off x="457201" y="2247513"/>
            <a:ext cx="3868312" cy="1200329"/>
          </a:xfrm>
          <a:prstGeom prst="rect">
            <a:avLst/>
          </a:prstGeom>
          <a:noFill/>
        </p:spPr>
        <p:txBody>
          <a:bodyPr wrap="square">
            <a:spAutoFit/>
          </a:bodyPr>
          <a:lstStyle/>
          <a:p>
            <a:r>
              <a:rPr lang="en-GB" b="1" dirty="0">
                <a:solidFill>
                  <a:schemeClr val="accent1">
                    <a:lumMod val="75000"/>
                  </a:schemeClr>
                </a:solidFill>
                <a:latin typeface="Georgia" panose="02040502050405020303" pitchFamily="18" charset="0"/>
              </a:rPr>
              <a:t>F</a:t>
            </a:r>
            <a:r>
              <a:rPr lang="en-GB" b="1" i="0" dirty="0">
                <a:solidFill>
                  <a:schemeClr val="accent1">
                    <a:lumMod val="75000"/>
                  </a:schemeClr>
                </a:solidFill>
                <a:effectLst/>
                <a:latin typeface="Georgia" panose="02040502050405020303" pitchFamily="18" charset="0"/>
              </a:rPr>
              <a:t>rom the Greek </a:t>
            </a:r>
            <a:r>
              <a:rPr lang="en-GB" b="1" i="1" dirty="0">
                <a:solidFill>
                  <a:schemeClr val="accent1">
                    <a:lumMod val="75000"/>
                  </a:schemeClr>
                </a:solidFill>
                <a:effectLst/>
                <a:latin typeface="Georgia" panose="02040502050405020303" pitchFamily="18" charset="0"/>
              </a:rPr>
              <a:t>ethnos</a:t>
            </a:r>
            <a:r>
              <a:rPr lang="en-GB" b="1" i="1" dirty="0">
                <a:solidFill>
                  <a:schemeClr val="accent1">
                    <a:lumMod val="75000"/>
                  </a:schemeClr>
                </a:solidFill>
                <a:latin typeface="Georgia" panose="02040502050405020303" pitchFamily="18" charset="0"/>
              </a:rPr>
              <a:t>;</a:t>
            </a:r>
            <a:r>
              <a:rPr lang="en-GB" b="1" dirty="0">
                <a:solidFill>
                  <a:schemeClr val="accent1">
                    <a:lumMod val="75000"/>
                  </a:schemeClr>
                </a:solidFill>
                <a:latin typeface="Georgia" panose="02040502050405020303" pitchFamily="18" charset="0"/>
              </a:rPr>
              <a:t> </a:t>
            </a:r>
            <a:r>
              <a:rPr lang="en-GB" b="1" i="0" dirty="0">
                <a:solidFill>
                  <a:schemeClr val="accent1">
                    <a:lumMod val="75000"/>
                  </a:schemeClr>
                </a:solidFill>
                <a:effectLst/>
                <a:latin typeface="Georgia" panose="02040502050405020303" pitchFamily="18" charset="0"/>
              </a:rPr>
              <a:t>people, nation, class, caste, tribe; a number of people accustomed to live together.</a:t>
            </a:r>
            <a:endParaRPr lang="en-GB" b="1" dirty="0">
              <a:solidFill>
                <a:schemeClr val="accent1">
                  <a:lumMod val="75000"/>
                </a:schemeClr>
              </a:solidFill>
            </a:endParaRPr>
          </a:p>
        </p:txBody>
      </p:sp>
      <p:sp>
        <p:nvSpPr>
          <p:cNvPr id="13" name="TextBox 12">
            <a:extLst>
              <a:ext uri="{FF2B5EF4-FFF2-40B4-BE49-F238E27FC236}">
                <a16:creationId xmlns:a16="http://schemas.microsoft.com/office/drawing/2014/main" id="{55F725DC-2F3C-5F04-C771-E301A4DCD41B}"/>
              </a:ext>
            </a:extLst>
          </p:cNvPr>
          <p:cNvSpPr txBox="1"/>
          <p:nvPr/>
        </p:nvSpPr>
        <p:spPr>
          <a:xfrm>
            <a:off x="4571999" y="2247513"/>
            <a:ext cx="4214192" cy="2031325"/>
          </a:xfrm>
          <a:prstGeom prst="rect">
            <a:avLst/>
          </a:prstGeom>
          <a:noFill/>
        </p:spPr>
        <p:txBody>
          <a:bodyPr wrap="square">
            <a:spAutoFit/>
          </a:bodyPr>
          <a:lstStyle/>
          <a:p>
            <a:r>
              <a:rPr lang="en-GB" b="1" dirty="0">
                <a:solidFill>
                  <a:schemeClr val="accent3">
                    <a:lumMod val="75000"/>
                  </a:schemeClr>
                </a:solidFill>
                <a:latin typeface="Georgia" panose="02040502050405020303" pitchFamily="18" charset="0"/>
              </a:rPr>
              <a:t>F</a:t>
            </a:r>
            <a:r>
              <a:rPr lang="en-GB" b="1" i="0" dirty="0">
                <a:solidFill>
                  <a:schemeClr val="accent3">
                    <a:lumMod val="75000"/>
                  </a:schemeClr>
                </a:solidFill>
                <a:effectLst/>
                <a:latin typeface="Georgia" panose="02040502050405020303" pitchFamily="18" charset="0"/>
              </a:rPr>
              <a:t>rom Greek </a:t>
            </a:r>
            <a:r>
              <a:rPr lang="en-GB" b="1" i="1" dirty="0">
                <a:solidFill>
                  <a:schemeClr val="accent3">
                    <a:lumMod val="75000"/>
                  </a:schemeClr>
                </a:solidFill>
                <a:effectLst/>
                <a:latin typeface="Georgia" panose="02040502050405020303" pitchFamily="18" charset="0"/>
              </a:rPr>
              <a:t>-</a:t>
            </a:r>
            <a:r>
              <a:rPr lang="en-GB" b="1" i="1" dirty="0" err="1">
                <a:solidFill>
                  <a:schemeClr val="accent3">
                    <a:lumMod val="75000"/>
                  </a:schemeClr>
                </a:solidFill>
                <a:effectLst/>
                <a:latin typeface="Georgia" panose="02040502050405020303" pitchFamily="18" charset="0"/>
              </a:rPr>
              <a:t>graphia</a:t>
            </a:r>
            <a:r>
              <a:rPr lang="en-GB" b="1" i="1" dirty="0">
                <a:solidFill>
                  <a:schemeClr val="accent3">
                    <a:lumMod val="75000"/>
                  </a:schemeClr>
                </a:solidFill>
                <a:effectLst/>
                <a:latin typeface="Georgia" panose="02040502050405020303" pitchFamily="18" charset="0"/>
              </a:rPr>
              <a:t>;</a:t>
            </a:r>
            <a:r>
              <a:rPr lang="en-GB" b="1" dirty="0">
                <a:solidFill>
                  <a:schemeClr val="accent3">
                    <a:lumMod val="75000"/>
                  </a:schemeClr>
                </a:solidFill>
                <a:latin typeface="Georgia" panose="02040502050405020303" pitchFamily="18" charset="0"/>
              </a:rPr>
              <a:t> “</a:t>
            </a:r>
            <a:r>
              <a:rPr lang="en-GB" b="1" i="0" dirty="0">
                <a:solidFill>
                  <a:schemeClr val="accent3">
                    <a:lumMod val="75000"/>
                  </a:schemeClr>
                </a:solidFill>
                <a:effectLst/>
                <a:latin typeface="Georgia" panose="02040502050405020303" pitchFamily="18" charset="0"/>
              </a:rPr>
              <a:t>description of</a:t>
            </a:r>
            <a:r>
              <a:rPr lang="en-GB" b="1" dirty="0">
                <a:solidFill>
                  <a:schemeClr val="accent3">
                    <a:lumMod val="75000"/>
                  </a:schemeClr>
                </a:solidFill>
                <a:latin typeface="Georgia" panose="02040502050405020303" pitchFamily="18" charset="0"/>
              </a:rPr>
              <a:t>”; </a:t>
            </a:r>
            <a:r>
              <a:rPr lang="en-GB" b="1" i="0" dirty="0">
                <a:solidFill>
                  <a:schemeClr val="accent3">
                    <a:lumMod val="75000"/>
                  </a:schemeClr>
                </a:solidFill>
                <a:effectLst/>
                <a:latin typeface="Georgia" panose="02040502050405020303" pitchFamily="18" charset="0"/>
              </a:rPr>
              <a:t>from </a:t>
            </a:r>
            <a:r>
              <a:rPr lang="en-GB" b="1" i="1" dirty="0" err="1">
                <a:solidFill>
                  <a:schemeClr val="accent3">
                    <a:lumMod val="75000"/>
                  </a:schemeClr>
                </a:solidFill>
                <a:effectLst/>
                <a:latin typeface="Georgia" panose="02040502050405020303" pitchFamily="18" charset="0"/>
              </a:rPr>
              <a:t>graphein</a:t>
            </a:r>
            <a:r>
              <a:rPr lang="en-GB" b="1" dirty="0">
                <a:solidFill>
                  <a:schemeClr val="accent3">
                    <a:lumMod val="75000"/>
                  </a:schemeClr>
                </a:solidFill>
                <a:latin typeface="Georgia" panose="02040502050405020303" pitchFamily="18" charset="0"/>
              </a:rPr>
              <a:t> “to </a:t>
            </a:r>
            <a:r>
              <a:rPr lang="en-GB" b="1" i="0" dirty="0">
                <a:solidFill>
                  <a:schemeClr val="accent3">
                    <a:lumMod val="75000"/>
                  </a:schemeClr>
                </a:solidFill>
                <a:effectLst/>
                <a:latin typeface="Georgia" panose="02040502050405020303" pitchFamily="18" charset="0"/>
              </a:rPr>
              <a:t>write, express by written characters</a:t>
            </a:r>
            <a:r>
              <a:rPr lang="en-GB" b="1" dirty="0">
                <a:solidFill>
                  <a:schemeClr val="accent3">
                    <a:lumMod val="75000"/>
                  </a:schemeClr>
                </a:solidFill>
                <a:latin typeface="Georgia" panose="02040502050405020303" pitchFamily="18" charset="0"/>
              </a:rPr>
              <a:t>”,</a:t>
            </a:r>
            <a:r>
              <a:rPr lang="en-GB" b="1" i="0" dirty="0">
                <a:solidFill>
                  <a:schemeClr val="accent3">
                    <a:lumMod val="75000"/>
                  </a:schemeClr>
                </a:solidFill>
                <a:effectLst/>
                <a:latin typeface="Georgia" panose="02040502050405020303" pitchFamily="18" charset="0"/>
              </a:rPr>
              <a:t> earlier “to draw, represent by lines drawn</a:t>
            </a:r>
            <a:r>
              <a:rPr lang="en-GB" b="1" dirty="0">
                <a:solidFill>
                  <a:schemeClr val="accent3">
                    <a:lumMod val="75000"/>
                  </a:schemeClr>
                </a:solidFill>
                <a:latin typeface="Georgia" panose="02040502050405020303" pitchFamily="18" charset="0"/>
              </a:rPr>
              <a:t>”,</a:t>
            </a:r>
            <a:r>
              <a:rPr lang="en-GB" b="1" i="0" dirty="0">
                <a:solidFill>
                  <a:schemeClr val="accent3">
                    <a:lumMod val="75000"/>
                  </a:schemeClr>
                </a:solidFill>
                <a:effectLst/>
                <a:latin typeface="Georgia" panose="02040502050405020303" pitchFamily="18" charset="0"/>
              </a:rPr>
              <a:t> “to scrape, scratch" (on clay tablets with a stylus)</a:t>
            </a:r>
            <a:endParaRPr lang="en-GB" b="1" dirty="0">
              <a:solidFill>
                <a:schemeClr val="accent3">
                  <a:lumMod val="75000"/>
                </a:schemeClr>
              </a:solidFill>
            </a:endParaRPr>
          </a:p>
        </p:txBody>
      </p:sp>
    </p:spTree>
    <p:extLst>
      <p:ext uri="{BB962C8B-B14F-4D97-AF65-F5344CB8AC3E}">
        <p14:creationId xmlns:p14="http://schemas.microsoft.com/office/powerpoint/2010/main" val="3349666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667933"/>
            <a:ext cx="6503928" cy="3251200"/>
          </a:xfrm>
        </p:spPr>
        <p:txBody>
          <a:bodyPr/>
          <a:lstStyle/>
          <a:p>
            <a:pPr marL="285750" indent="-285750" algn="l">
              <a:spcBef>
                <a:spcPts val="600"/>
              </a:spcBef>
              <a:buFont typeface="Arial" panose="020B0604020202020204" pitchFamily="34" charset="0"/>
              <a:buChar char="•"/>
            </a:pPr>
            <a:r>
              <a:rPr lang="en-GB" dirty="0"/>
              <a:t>A ‘field science’</a:t>
            </a:r>
          </a:p>
          <a:p>
            <a:pPr marL="285750" indent="-285750" algn="l">
              <a:spcBef>
                <a:spcPts val="600"/>
              </a:spcBef>
              <a:buFont typeface="Arial" panose="020B0604020202020204" pitchFamily="34" charset="0"/>
              <a:buChar char="•"/>
            </a:pPr>
            <a:r>
              <a:rPr lang="en-GB" dirty="0"/>
              <a:t>A field study may last for a few months, a year, or even two years or more, and it aims to develop as intimate an understanding as possible of the phenomena investigated</a:t>
            </a:r>
          </a:p>
          <a:p>
            <a:pPr marL="285750" indent="-285750" algn="l">
              <a:spcBef>
                <a:spcPts val="600"/>
              </a:spcBef>
              <a:buFont typeface="Arial" panose="020B0604020202020204" pitchFamily="34" charset="0"/>
              <a:buChar char="•"/>
            </a:pPr>
            <a:r>
              <a:rPr lang="en-GB" dirty="0"/>
              <a:t>It is generally agreed that the anthropologist ought to stay in the field long enough for their presence to be considered more or less ‘natural’ by the permanent residents, the informants, although they will always to some extent remain strangers</a:t>
            </a:r>
          </a:p>
          <a:p>
            <a:pPr marL="285750" indent="-285750" algn="l">
              <a:spcBef>
                <a:spcPts val="600"/>
              </a:spcBef>
              <a:buFont typeface="Arial" panose="020B0604020202020204" pitchFamily="34" charset="0"/>
              <a:buChar char="•"/>
            </a:pPr>
            <a:r>
              <a:rPr lang="en-GB" dirty="0"/>
              <a:t>Becoming a ‘doubly marginal’ person, in a sense suspended between one’s own society and the society under investigation (Evans-Pritchard (1983 [1937], 243)</a:t>
            </a:r>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p:txBody>
          <a:bodyPr/>
          <a:lstStyle/>
          <a:p>
            <a:r>
              <a:rPr lang="en-GB" dirty="0"/>
              <a:t>The field</a:t>
            </a:r>
          </a:p>
        </p:txBody>
      </p:sp>
    </p:spTree>
    <p:extLst>
      <p:ext uri="{BB962C8B-B14F-4D97-AF65-F5344CB8AC3E}">
        <p14:creationId xmlns:p14="http://schemas.microsoft.com/office/powerpoint/2010/main" val="1099521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667933"/>
            <a:ext cx="6503928" cy="3251200"/>
          </a:xfrm>
        </p:spPr>
        <p:txBody>
          <a:bodyPr/>
          <a:lstStyle/>
          <a:p>
            <a:pPr marL="285750" indent="-285750" algn="l">
              <a:spcBef>
                <a:spcPts val="600"/>
              </a:spcBef>
              <a:buFont typeface="Arial" panose="020B0604020202020204" pitchFamily="34" charset="0"/>
              <a:buChar char="•"/>
            </a:pPr>
            <a:r>
              <a:rPr lang="en-GB" dirty="0"/>
              <a:t>Evans-Pritchard (1983) recalled the advice he was given before setting out for fieldwork in the early 1920s:</a:t>
            </a:r>
          </a:p>
          <a:p>
            <a:pPr marL="457200" lvl="1" indent="0" algn="l">
              <a:spcBef>
                <a:spcPts val="600"/>
              </a:spcBef>
            </a:pPr>
            <a:r>
              <a:rPr lang="en-GB" sz="1400" dirty="0"/>
              <a:t>“Don’t converse with an informant for more than twenty minutes because if you aren’t bored by that time, he will be” (Westermarck)</a:t>
            </a:r>
          </a:p>
          <a:p>
            <a:pPr marL="457200" lvl="1" indent="0" algn="l">
              <a:spcBef>
                <a:spcPts val="600"/>
              </a:spcBef>
            </a:pPr>
            <a:r>
              <a:rPr lang="en-GB" sz="1400" dirty="0"/>
              <a:t>“One should always behave as a gentleman” (Haddon)</a:t>
            </a:r>
          </a:p>
          <a:p>
            <a:pPr marL="457200" lvl="1" indent="0" algn="l">
              <a:spcBef>
                <a:spcPts val="600"/>
              </a:spcBef>
            </a:pPr>
            <a:r>
              <a:rPr lang="en-GB" sz="1400" dirty="0"/>
              <a:t>“Take ten grams of quinine every night and to keep off women” (Seligman)</a:t>
            </a:r>
          </a:p>
          <a:p>
            <a:pPr marL="457200" lvl="1" indent="0" algn="l">
              <a:spcBef>
                <a:spcPts val="600"/>
              </a:spcBef>
            </a:pPr>
            <a:r>
              <a:rPr lang="en-GB" sz="1400" dirty="0"/>
              <a:t>“Not to be a bloody fool” (Malinowski) </a:t>
            </a:r>
          </a:p>
          <a:p>
            <a:pPr marL="285750" indent="-285750" algn="l">
              <a:spcBef>
                <a:spcPts val="600"/>
              </a:spcBef>
              <a:buFont typeface="Arial" panose="020B0604020202020204" pitchFamily="34" charset="0"/>
              <a:buChar char="•"/>
            </a:pPr>
            <a:r>
              <a:rPr lang="en-GB" dirty="0"/>
              <a:t>Evans-Pritchard: ‘one must know precisely what one wants to know’ and then fashion a suitable methodology from the available techniques</a:t>
            </a:r>
          </a:p>
          <a:p>
            <a:pPr marL="285750" indent="-285750" algn="l">
              <a:spcBef>
                <a:spcPts val="600"/>
              </a:spcBef>
              <a:buFont typeface="Arial" panose="020B0604020202020204" pitchFamily="34" charset="0"/>
              <a:buChar char="•"/>
            </a:pPr>
            <a:r>
              <a:rPr lang="en-GB" dirty="0"/>
              <a:t>But is that possible/desirable?</a:t>
            </a:r>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a:xfrm>
            <a:off x="1949116" y="963253"/>
            <a:ext cx="5317958" cy="576600"/>
          </a:xfrm>
        </p:spPr>
        <p:txBody>
          <a:bodyPr/>
          <a:lstStyle/>
          <a:p>
            <a:r>
              <a:rPr lang="en-GB" dirty="0"/>
              <a:t>Preparing for fieldwork</a:t>
            </a:r>
          </a:p>
        </p:txBody>
      </p:sp>
    </p:spTree>
    <p:extLst>
      <p:ext uri="{BB962C8B-B14F-4D97-AF65-F5344CB8AC3E}">
        <p14:creationId xmlns:p14="http://schemas.microsoft.com/office/powerpoint/2010/main" val="2134801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793081"/>
            <a:ext cx="6503928" cy="2840796"/>
          </a:xfrm>
        </p:spPr>
        <p:txBody>
          <a:bodyPr/>
          <a:lstStyle/>
          <a:p>
            <a:pPr marL="285750" indent="-285750" algn="l">
              <a:spcBef>
                <a:spcPts val="600"/>
              </a:spcBef>
              <a:buFont typeface="Arial" panose="020B0604020202020204" pitchFamily="34" charset="0"/>
              <a:buChar char="•"/>
            </a:pPr>
            <a:r>
              <a:rPr lang="en-GB" dirty="0"/>
              <a:t>Fieldwork combines a series of formal techniques and unstructured participant observation</a:t>
            </a:r>
          </a:p>
          <a:p>
            <a:pPr marL="285750" indent="-285750" algn="l">
              <a:spcBef>
                <a:spcPts val="600"/>
              </a:spcBef>
              <a:buFont typeface="Arial" panose="020B0604020202020204" pitchFamily="34" charset="0"/>
              <a:buChar char="•"/>
            </a:pPr>
            <a:r>
              <a:rPr lang="en-GB" dirty="0"/>
              <a:t>Participant observation refers to the informal field methods which form the basis for most fieldwork, whether or not it is supplemented with other techniques</a:t>
            </a:r>
          </a:p>
          <a:p>
            <a:pPr marL="285750" indent="-285750" algn="l">
              <a:spcBef>
                <a:spcPts val="600"/>
              </a:spcBef>
              <a:buFont typeface="Arial" panose="020B0604020202020204" pitchFamily="34" charset="0"/>
              <a:buChar char="•"/>
            </a:pPr>
            <a:r>
              <a:rPr lang="en-GB" dirty="0"/>
              <a:t>Contemporary urban fieldwork tends to be more discontinuous and often depends on more formal methods, such as the semi-structured interview or archival work</a:t>
            </a:r>
          </a:p>
          <a:p>
            <a:pPr marL="285750" indent="-285750" algn="l">
              <a:spcBef>
                <a:spcPts val="600"/>
              </a:spcBef>
              <a:buFont typeface="Arial" panose="020B0604020202020204" pitchFamily="34" charset="0"/>
              <a:buChar char="•"/>
            </a:pPr>
            <a:endParaRPr lang="en-GB" dirty="0"/>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p:txBody>
          <a:bodyPr/>
          <a:lstStyle/>
          <a:p>
            <a:r>
              <a:rPr lang="en-GB" sz="2800" dirty="0"/>
              <a:t>Fieldwork methods</a:t>
            </a:r>
          </a:p>
        </p:txBody>
      </p:sp>
    </p:spTree>
    <p:extLst>
      <p:ext uri="{BB962C8B-B14F-4D97-AF65-F5344CB8AC3E}">
        <p14:creationId xmlns:p14="http://schemas.microsoft.com/office/powerpoint/2010/main" val="682972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793081"/>
            <a:ext cx="6503928" cy="2840796"/>
          </a:xfrm>
        </p:spPr>
        <p:txBody>
          <a:bodyPr/>
          <a:lstStyle/>
          <a:p>
            <a:pPr marL="285750" indent="-285750" algn="l">
              <a:spcBef>
                <a:spcPts val="600"/>
              </a:spcBef>
              <a:buFont typeface="Arial" panose="020B0604020202020204" pitchFamily="34" charset="0"/>
              <a:buChar char="•"/>
            </a:pPr>
            <a:r>
              <a:rPr lang="en-GB" dirty="0"/>
              <a:t>New challenges because of historical changes in the world</a:t>
            </a:r>
          </a:p>
          <a:p>
            <a:pPr marL="285750" indent="-285750" algn="l">
              <a:spcBef>
                <a:spcPts val="600"/>
              </a:spcBef>
              <a:buFont typeface="Arial" panose="020B0604020202020204" pitchFamily="34" charset="0"/>
              <a:buChar char="•"/>
            </a:pPr>
            <a:r>
              <a:rPr lang="en-GB" dirty="0"/>
              <a:t>It has become impossible to posit sharp distinctions between ‘us’ (moderns) and ‘them’ (primitives), ‘home’ and ‘abroad’</a:t>
            </a:r>
          </a:p>
          <a:p>
            <a:pPr marL="285750" indent="-285750" algn="l">
              <a:spcBef>
                <a:spcPts val="600"/>
              </a:spcBef>
              <a:buFont typeface="Arial" panose="020B0604020202020204" pitchFamily="34" charset="0"/>
              <a:buChar char="•"/>
            </a:pPr>
            <a:r>
              <a:rPr lang="en-GB" dirty="0"/>
              <a:t>Analyses of traditional societies have inspired researchers to use similar analytical models when dealing with their own society, and have also provided a useful basis for comparison</a:t>
            </a:r>
          </a:p>
          <a:p>
            <a:pPr marL="285750" indent="-285750" algn="l">
              <a:spcBef>
                <a:spcPts val="600"/>
              </a:spcBef>
              <a:buFont typeface="Arial" panose="020B0604020202020204" pitchFamily="34" charset="0"/>
              <a:buChar char="•"/>
            </a:pPr>
            <a:r>
              <a:rPr lang="en-GB" dirty="0"/>
              <a:t>There is a methodological and theoretical continuity, therefore, between studies of small-scale traditional societies and studies in contemporary cities</a:t>
            </a:r>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p:txBody>
          <a:bodyPr/>
          <a:lstStyle/>
          <a:p>
            <a:r>
              <a:rPr lang="en-GB" sz="2800" dirty="0"/>
              <a:t>Changes of the ‘field’</a:t>
            </a:r>
          </a:p>
        </p:txBody>
      </p:sp>
    </p:spTree>
    <p:extLst>
      <p:ext uri="{BB962C8B-B14F-4D97-AF65-F5344CB8AC3E}">
        <p14:creationId xmlns:p14="http://schemas.microsoft.com/office/powerpoint/2010/main" val="2806427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793081"/>
            <a:ext cx="6503928" cy="2840796"/>
          </a:xfrm>
        </p:spPr>
        <p:txBody>
          <a:bodyPr/>
          <a:lstStyle/>
          <a:p>
            <a:pPr marL="285750" indent="-285750" algn="l">
              <a:buFont typeface="Arial" panose="020B0604020202020204" pitchFamily="34" charset="0"/>
              <a:buChar char="•"/>
            </a:pPr>
            <a:r>
              <a:rPr lang="en-GB" dirty="0"/>
              <a:t>Multi-sited research is designed around chains, paths, threads, conjunctions, or juxtapositions of </a:t>
            </a:r>
            <a:r>
              <a:rPr lang="en-GB" u="sng" dirty="0"/>
              <a:t>locations</a:t>
            </a:r>
            <a:r>
              <a:rPr lang="en-GB" dirty="0"/>
              <a:t> in which the ethnographer establishes </a:t>
            </a:r>
            <a:r>
              <a:rPr lang="en-GB" u="sng" dirty="0"/>
              <a:t>some form of literal, physical presence</a:t>
            </a:r>
            <a:r>
              <a:rPr lang="en-GB" dirty="0"/>
              <a:t>, with an explicit, posited logic of association or connection among sites that in fact </a:t>
            </a:r>
            <a:r>
              <a:rPr lang="en-GB" u="sng" dirty="0"/>
              <a:t>defines the argument </a:t>
            </a:r>
            <a:r>
              <a:rPr lang="en-GB" dirty="0"/>
              <a:t>of the ethnography</a:t>
            </a:r>
          </a:p>
          <a:p>
            <a:pPr marL="285750" indent="-285750" algn="l">
              <a:buFont typeface="Arial" panose="020B0604020202020204" pitchFamily="34" charset="0"/>
              <a:buChar char="•"/>
            </a:pPr>
            <a:endParaRPr lang="en-GB" dirty="0"/>
          </a:p>
          <a:p>
            <a:pPr marL="285750" indent="-285750" algn="l">
              <a:buFont typeface="Arial" panose="020B0604020202020204" pitchFamily="34" charset="0"/>
              <a:buChar char="•"/>
            </a:pPr>
            <a:r>
              <a:rPr lang="en-GB" dirty="0"/>
              <a:t>The object of multi-sited ethnography is defined through several practices of construction through movement and of tracing within different settings of a complex cultural phenomenon</a:t>
            </a:r>
          </a:p>
          <a:p>
            <a:pPr marL="285750" indent="-285750" algn="l">
              <a:buFont typeface="Arial" panose="020B0604020202020204" pitchFamily="34" charset="0"/>
              <a:buChar char="•"/>
            </a:pPr>
            <a:endParaRPr lang="en-GB" dirty="0"/>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a:xfrm>
            <a:off x="1961147" y="963253"/>
            <a:ext cx="5269832" cy="576600"/>
          </a:xfrm>
        </p:spPr>
        <p:txBody>
          <a:bodyPr/>
          <a:lstStyle/>
          <a:p>
            <a:r>
              <a:rPr lang="en-GB" sz="2800" dirty="0"/>
              <a:t>Multi-sited ethnography</a:t>
            </a:r>
          </a:p>
        </p:txBody>
      </p:sp>
    </p:spTree>
    <p:extLst>
      <p:ext uri="{BB962C8B-B14F-4D97-AF65-F5344CB8AC3E}">
        <p14:creationId xmlns:p14="http://schemas.microsoft.com/office/powerpoint/2010/main" val="2661237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51202A9-C0ED-4A82-9879-B4169E4EE67F}"/>
              </a:ext>
            </a:extLst>
          </p:cNvPr>
          <p:cNvSpPr>
            <a:spLocks noGrp="1"/>
          </p:cNvSpPr>
          <p:nvPr>
            <p:ph type="subTitle" idx="3"/>
          </p:nvPr>
        </p:nvSpPr>
        <p:spPr>
          <a:xfrm>
            <a:off x="1512541" y="1793081"/>
            <a:ext cx="6503928" cy="2840796"/>
          </a:xfrm>
        </p:spPr>
        <p:txBody>
          <a:bodyPr/>
          <a:lstStyle/>
          <a:p>
            <a:pPr marL="285750" indent="-285750" algn="l">
              <a:spcBef>
                <a:spcPts val="600"/>
              </a:spcBef>
              <a:buFont typeface="Arial" panose="020B0604020202020204" pitchFamily="34" charset="0"/>
              <a:buChar char="•"/>
            </a:pPr>
            <a:r>
              <a:rPr lang="en-GB" dirty="0"/>
              <a:t>But should we now take ‘the globe’ or ‘global society’ as our unit of study?</a:t>
            </a:r>
          </a:p>
          <a:p>
            <a:pPr marL="285750" indent="-285750" algn="l">
              <a:spcBef>
                <a:spcPts val="600"/>
              </a:spcBef>
              <a:buFont typeface="Arial" panose="020B0604020202020204" pitchFamily="34" charset="0"/>
              <a:buChar char="•"/>
            </a:pPr>
            <a:r>
              <a:rPr lang="en-GB" dirty="0"/>
              <a:t>How can one even pretend to know such an object through ethnographic means?</a:t>
            </a:r>
          </a:p>
          <a:p>
            <a:pPr marL="285750" indent="-285750" algn="l">
              <a:spcBef>
                <a:spcPts val="600"/>
              </a:spcBef>
              <a:buFont typeface="Arial" panose="020B0604020202020204" pitchFamily="34" charset="0"/>
              <a:buChar char="•"/>
            </a:pPr>
            <a:r>
              <a:rPr lang="en-GB" dirty="0"/>
              <a:t>Do we need a new kind of object to take the place of ‘culture’ and ‘society’—not just a bigger version of the same, but an object that would capture within itself the social and spatial relations that traverse our old, spatially defined objects?</a:t>
            </a:r>
          </a:p>
          <a:p>
            <a:pPr marL="285750" indent="-285750" algn="l">
              <a:spcBef>
                <a:spcPts val="600"/>
              </a:spcBef>
              <a:buFont typeface="Arial" panose="020B0604020202020204" pitchFamily="34" charset="0"/>
              <a:buChar char="•"/>
            </a:pPr>
            <a:r>
              <a:rPr lang="en-GB" dirty="0"/>
              <a:t>Or should we move away from the notion of an ‘object of study’ altogether?</a:t>
            </a:r>
          </a:p>
        </p:txBody>
      </p:sp>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p:txBody>
          <a:bodyPr/>
          <a:lstStyle/>
          <a:p>
            <a:r>
              <a:rPr lang="en-GB" sz="3200" dirty="0"/>
              <a:t>Global fieldwork?</a:t>
            </a:r>
          </a:p>
        </p:txBody>
      </p:sp>
    </p:spTree>
    <p:extLst>
      <p:ext uri="{BB962C8B-B14F-4D97-AF65-F5344CB8AC3E}">
        <p14:creationId xmlns:p14="http://schemas.microsoft.com/office/powerpoint/2010/main" val="739981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A7DBBE-8A48-4D69-99F2-8AF6CDB6DB64}"/>
              </a:ext>
            </a:extLst>
          </p:cNvPr>
          <p:cNvSpPr>
            <a:spLocks noGrp="1"/>
          </p:cNvSpPr>
          <p:nvPr>
            <p:ph type="title"/>
          </p:nvPr>
        </p:nvSpPr>
        <p:spPr>
          <a:xfrm>
            <a:off x="1231312" y="1123588"/>
            <a:ext cx="6439475" cy="905400"/>
          </a:xfrm>
        </p:spPr>
        <p:txBody>
          <a:bodyPr/>
          <a:lstStyle/>
          <a:p>
            <a:r>
              <a:rPr lang="en-GB" dirty="0"/>
              <a:t>Small Places, Large Issues</a:t>
            </a:r>
          </a:p>
        </p:txBody>
      </p:sp>
      <p:sp>
        <p:nvSpPr>
          <p:cNvPr id="6" name="Text Placeholder 5">
            <a:extLst>
              <a:ext uri="{FF2B5EF4-FFF2-40B4-BE49-F238E27FC236}">
                <a16:creationId xmlns:a16="http://schemas.microsoft.com/office/drawing/2014/main" id="{53C9743A-8F8B-48B5-B7DD-C4D9E0E53E99}"/>
              </a:ext>
            </a:extLst>
          </p:cNvPr>
          <p:cNvSpPr>
            <a:spLocks noGrp="1"/>
          </p:cNvSpPr>
          <p:nvPr>
            <p:ph type="body" idx="1"/>
          </p:nvPr>
        </p:nvSpPr>
        <p:spPr>
          <a:xfrm>
            <a:off x="1231312" y="2282927"/>
            <a:ext cx="5525087" cy="1121400"/>
          </a:xfrm>
        </p:spPr>
        <p:txBody>
          <a:bodyPr/>
          <a:lstStyle/>
          <a:p>
            <a:pPr marL="139700" indent="0">
              <a:lnSpc>
                <a:spcPct val="100000"/>
              </a:lnSpc>
              <a:buNone/>
            </a:pPr>
            <a:r>
              <a:rPr lang="en-GB" sz="1800" dirty="0"/>
              <a:t>Anthropology and ethnographic theory “asks large questions, while at the same time it draws its most important insights from small places” </a:t>
            </a:r>
          </a:p>
          <a:p>
            <a:pPr marL="139700" indent="0">
              <a:lnSpc>
                <a:spcPct val="100000"/>
              </a:lnSpc>
              <a:buNone/>
            </a:pPr>
            <a:endParaRPr lang="en-GB" sz="1800" dirty="0"/>
          </a:p>
          <a:p>
            <a:pPr marL="139700" indent="0">
              <a:lnSpc>
                <a:spcPct val="100000"/>
              </a:lnSpc>
              <a:buNone/>
            </a:pPr>
            <a:r>
              <a:rPr lang="en-GB" sz="1800" dirty="0"/>
              <a:t>(Thomas </a:t>
            </a:r>
            <a:r>
              <a:rPr lang="en-GB" sz="1800" dirty="0" err="1"/>
              <a:t>Hylland</a:t>
            </a:r>
            <a:r>
              <a:rPr lang="en-GB" sz="1800" dirty="0"/>
              <a:t> Eriksen, 1995)</a:t>
            </a:r>
          </a:p>
        </p:txBody>
      </p:sp>
    </p:spTree>
    <p:extLst>
      <p:ext uri="{BB962C8B-B14F-4D97-AF65-F5344CB8AC3E}">
        <p14:creationId xmlns:p14="http://schemas.microsoft.com/office/powerpoint/2010/main" val="2984435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EE3BA0-6C86-467C-8D58-0B58E751B952}"/>
              </a:ext>
            </a:extLst>
          </p:cNvPr>
          <p:cNvSpPr>
            <a:spLocks noGrp="1"/>
          </p:cNvSpPr>
          <p:nvPr>
            <p:ph type="title"/>
          </p:nvPr>
        </p:nvSpPr>
        <p:spPr>
          <a:xfrm>
            <a:off x="457200" y="205979"/>
            <a:ext cx="7532376" cy="371011"/>
          </a:xfrm>
        </p:spPr>
        <p:txBody>
          <a:bodyPr anchor="ctr">
            <a:normAutofit/>
          </a:bodyPr>
          <a:lstStyle/>
          <a:p>
            <a:pPr>
              <a:lnSpc>
                <a:spcPct val="90000"/>
              </a:lnSpc>
            </a:pPr>
            <a:r>
              <a:rPr lang="en-GB" sz="2000" dirty="0"/>
              <a:t>A recipe for ethnographic theory</a:t>
            </a:r>
          </a:p>
        </p:txBody>
      </p:sp>
      <p:sp>
        <p:nvSpPr>
          <p:cNvPr id="5" name="Text Placeholder 4">
            <a:extLst>
              <a:ext uri="{FF2B5EF4-FFF2-40B4-BE49-F238E27FC236}">
                <a16:creationId xmlns:a16="http://schemas.microsoft.com/office/drawing/2014/main" id="{C702CC52-B480-4EE2-9716-CFFF20497DB1}"/>
              </a:ext>
            </a:extLst>
          </p:cNvPr>
          <p:cNvSpPr>
            <a:spLocks noGrp="1"/>
          </p:cNvSpPr>
          <p:nvPr>
            <p:ph sz="half" idx="1"/>
          </p:nvPr>
        </p:nvSpPr>
        <p:spPr>
          <a:xfrm>
            <a:off x="457200" y="652130"/>
            <a:ext cx="4038600" cy="4215899"/>
          </a:xfrm>
        </p:spPr>
        <p:txBody>
          <a:bodyPr>
            <a:normAutofit/>
          </a:bodyPr>
          <a:lstStyle/>
          <a:p>
            <a:pPr marL="139700" indent="0">
              <a:spcBef>
                <a:spcPts val="600"/>
              </a:spcBef>
              <a:buNone/>
            </a:pPr>
            <a:r>
              <a:rPr lang="en-GB"/>
              <a:t>Godfrey Lienhardt (1985), borrowing an analogy from Geertz, has compared the relationship between theory and ethnography to an elephant-and-rabbit stew:</a:t>
            </a:r>
          </a:p>
          <a:p>
            <a:pPr marL="482600" indent="-342900">
              <a:spcBef>
                <a:spcPts val="600"/>
              </a:spcBef>
              <a:buFont typeface="+mj-lt"/>
              <a:buAutoNum type="arabicPeriod"/>
            </a:pPr>
            <a:r>
              <a:rPr lang="en-GB"/>
              <a:t>What is required is one elephant of ethnography and one rabbit of theory. </a:t>
            </a:r>
          </a:p>
          <a:p>
            <a:pPr marL="482600" indent="-342900">
              <a:spcBef>
                <a:spcPts val="600"/>
              </a:spcBef>
              <a:buFont typeface="+mj-lt"/>
              <a:buAutoNum type="arabicPeriod"/>
            </a:pPr>
            <a:r>
              <a:rPr lang="en-GB"/>
              <a:t>The art consists in cooking the stew in such a way that the taste of rabbit is discernible in every spoonful</a:t>
            </a:r>
          </a:p>
          <a:p>
            <a:pPr>
              <a:spcBef>
                <a:spcPts val="600"/>
              </a:spcBef>
            </a:pPr>
            <a:endParaRPr lang="en-GB"/>
          </a:p>
          <a:p>
            <a:pPr marL="139700" indent="0">
              <a:spcBef>
                <a:spcPts val="600"/>
              </a:spcBef>
              <a:buNone/>
            </a:pPr>
            <a:endParaRPr lang="en-GB"/>
          </a:p>
        </p:txBody>
      </p:sp>
      <p:pic>
        <p:nvPicPr>
          <p:cNvPr id="1026" name="Picture 2" descr="Pin by Art Is Life Always on Cute drawings (drawing ideas) :D |  Illustration, Rabbit art, Art">
            <a:extLst>
              <a:ext uri="{FF2B5EF4-FFF2-40B4-BE49-F238E27FC236}">
                <a16:creationId xmlns:a16="http://schemas.microsoft.com/office/drawing/2014/main" id="{1C9803A0-12AB-4EF2-837A-B6582FE16E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8200" y="740779"/>
            <a:ext cx="4038600" cy="40386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031" name="Footer Placeholder 4">
            <a:extLst>
              <a:ext uri="{FF2B5EF4-FFF2-40B4-BE49-F238E27FC236}">
                <a16:creationId xmlns:a16="http://schemas.microsoft.com/office/drawing/2014/main" id="{3FA524F4-4AF7-1D49-2A4C-9CAB2FF4CDB7}"/>
              </a:ext>
            </a:extLst>
          </p:cNvPr>
          <p:cNvSpPr>
            <a:spLocks noGrp="1"/>
          </p:cNvSpPr>
          <p:nvPr>
            <p:ph type="ftr" sz="quarter" idx="11"/>
          </p:nvPr>
        </p:nvSpPr>
        <p:spPr>
          <a:xfrm>
            <a:off x="457200" y="4939093"/>
            <a:ext cx="7430322" cy="162964"/>
          </a:xfrm>
        </p:spPr>
        <p:txBody>
          <a:bodyPr/>
          <a:lstStyle/>
          <a:p>
            <a:endParaRPr lang="en-US"/>
          </a:p>
        </p:txBody>
      </p:sp>
      <p:sp>
        <p:nvSpPr>
          <p:cNvPr id="1033" name="Slide Number Placeholder 5">
            <a:extLst>
              <a:ext uri="{FF2B5EF4-FFF2-40B4-BE49-F238E27FC236}">
                <a16:creationId xmlns:a16="http://schemas.microsoft.com/office/drawing/2014/main" id="{6F660F96-FC95-812C-767B-C73D76283329}"/>
              </a:ext>
            </a:extLst>
          </p:cNvPr>
          <p:cNvSpPr>
            <a:spLocks noGrp="1"/>
          </p:cNvSpPr>
          <p:nvPr>
            <p:ph type="sldNum" sz="quarter" idx="12"/>
          </p:nvPr>
        </p:nvSpPr>
        <p:spPr>
          <a:xfrm>
            <a:off x="8017393" y="4934651"/>
            <a:ext cx="669407" cy="162964"/>
          </a:xfrm>
        </p:spPr>
        <p:txBody>
          <a:bodyPr/>
          <a:lstStyle/>
          <a:p>
            <a:pPr>
              <a:spcAft>
                <a:spcPts val="600"/>
              </a:spcAft>
            </a:pPr>
            <a:r>
              <a:rPr lang="en-US"/>
              <a:t>Slide </a:t>
            </a:r>
            <a:fld id="{C5EF2332-01BF-834F-8236-50238282D533}" type="slidenum">
              <a:rPr lang="en-US" smtClean="0"/>
              <a:pPr>
                <a:spcAft>
                  <a:spcPts val="600"/>
                </a:spcAft>
              </a:pPr>
              <a:t>27</a:t>
            </a:fld>
            <a:endParaRPr lang="en-US"/>
          </a:p>
        </p:txBody>
      </p:sp>
    </p:spTree>
    <p:extLst>
      <p:ext uri="{BB962C8B-B14F-4D97-AF65-F5344CB8AC3E}">
        <p14:creationId xmlns:p14="http://schemas.microsoft.com/office/powerpoint/2010/main" val="3647130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33AB2-91A9-4745-B251-9D39FE7E53EA}"/>
              </a:ext>
            </a:extLst>
          </p:cNvPr>
          <p:cNvSpPr>
            <a:spLocks noGrp="1"/>
          </p:cNvSpPr>
          <p:nvPr>
            <p:ph type="title"/>
          </p:nvPr>
        </p:nvSpPr>
        <p:spPr>
          <a:xfrm>
            <a:off x="1966750" y="1106905"/>
            <a:ext cx="5210400" cy="2488222"/>
          </a:xfrm>
        </p:spPr>
        <p:txBody>
          <a:bodyPr/>
          <a:lstStyle/>
          <a:p>
            <a:r>
              <a:rPr lang="en-GB" dirty="0"/>
              <a:t>A personal journey</a:t>
            </a:r>
          </a:p>
        </p:txBody>
      </p:sp>
    </p:spTree>
    <p:extLst>
      <p:ext uri="{BB962C8B-B14F-4D97-AF65-F5344CB8AC3E}">
        <p14:creationId xmlns:p14="http://schemas.microsoft.com/office/powerpoint/2010/main" val="1561780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7E82F-699C-46F6-B24E-A131CF4E42CD}"/>
              </a:ext>
            </a:extLst>
          </p:cNvPr>
          <p:cNvPicPr>
            <a:picLocks noChangeAspect="1"/>
          </p:cNvPicPr>
          <p:nvPr/>
        </p:nvPicPr>
        <p:blipFill>
          <a:blip r:embed="rId3"/>
          <a:stretch>
            <a:fillRect/>
          </a:stretch>
        </p:blipFill>
        <p:spPr>
          <a:xfrm>
            <a:off x="4902401" y="1109013"/>
            <a:ext cx="3087175" cy="3775531"/>
          </a:xfrm>
          <a:prstGeom prst="rect">
            <a:avLst/>
          </a:prstGeom>
        </p:spPr>
      </p:pic>
      <p:sp>
        <p:nvSpPr>
          <p:cNvPr id="3" name="Title 2">
            <a:extLst>
              <a:ext uri="{FF2B5EF4-FFF2-40B4-BE49-F238E27FC236}">
                <a16:creationId xmlns:a16="http://schemas.microsoft.com/office/drawing/2014/main" id="{ECBA788B-D62E-4833-8358-D2B0FD204F25}"/>
              </a:ext>
            </a:extLst>
          </p:cNvPr>
          <p:cNvSpPr>
            <a:spLocks noGrp="1"/>
          </p:cNvSpPr>
          <p:nvPr>
            <p:ph type="title"/>
          </p:nvPr>
        </p:nvSpPr>
        <p:spPr/>
        <p:txBody>
          <a:bodyPr>
            <a:normAutofit fontScale="90000"/>
          </a:bodyPr>
          <a:lstStyle/>
          <a:p>
            <a:r>
              <a:rPr lang="en-GB"/>
              <a:t>The rabbit and the elephant in practice</a:t>
            </a:r>
            <a:endParaRPr lang="en-GB" dirty="0"/>
          </a:p>
        </p:txBody>
      </p:sp>
      <p:pic>
        <p:nvPicPr>
          <p:cNvPr id="6" name="Picture 5">
            <a:extLst>
              <a:ext uri="{FF2B5EF4-FFF2-40B4-BE49-F238E27FC236}">
                <a16:creationId xmlns:a16="http://schemas.microsoft.com/office/drawing/2014/main" id="{19A9C304-5E83-4642-BFD1-54392587E19A}"/>
              </a:ext>
            </a:extLst>
          </p:cNvPr>
          <p:cNvPicPr>
            <a:picLocks noChangeAspect="1"/>
          </p:cNvPicPr>
          <p:nvPr/>
        </p:nvPicPr>
        <p:blipFill>
          <a:blip r:embed="rId4"/>
          <a:stretch>
            <a:fillRect/>
          </a:stretch>
        </p:blipFill>
        <p:spPr>
          <a:xfrm>
            <a:off x="582553" y="1109014"/>
            <a:ext cx="3758898" cy="3775530"/>
          </a:xfrm>
          <a:prstGeom prst="rect">
            <a:avLst/>
          </a:prstGeom>
        </p:spPr>
      </p:pic>
    </p:spTree>
    <p:extLst>
      <p:ext uri="{BB962C8B-B14F-4D97-AF65-F5344CB8AC3E}">
        <p14:creationId xmlns:p14="http://schemas.microsoft.com/office/powerpoint/2010/main" val="877531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men sitting on a bench&#10;&#10;Description automatically generated">
            <a:extLst>
              <a:ext uri="{FF2B5EF4-FFF2-40B4-BE49-F238E27FC236}">
                <a16:creationId xmlns:a16="http://schemas.microsoft.com/office/drawing/2014/main" id="{6B341D35-B89B-D947-8C07-99234C9F81D0}"/>
              </a:ext>
            </a:extLst>
          </p:cNvPr>
          <p:cNvPicPr>
            <a:picLocks noChangeAspect="1"/>
          </p:cNvPicPr>
          <p:nvPr/>
        </p:nvPicPr>
        <p:blipFill rotWithShape="1">
          <a:blip r:embed="rId3">
            <a:alphaModFix amt="20000"/>
          </a:blip>
          <a:srcRect t="12489" b="3242"/>
          <a:stretch/>
        </p:blipFill>
        <p:spPr>
          <a:xfrm>
            <a:off x="20" y="10"/>
            <a:ext cx="9143980" cy="5143490"/>
          </a:xfrm>
          <a:prstGeom prst="rect">
            <a:avLst/>
          </a:prstGeom>
          <a:noFill/>
        </p:spPr>
      </p:pic>
      <p:sp>
        <p:nvSpPr>
          <p:cNvPr id="5" name="Slide Number Placeholder 4" hidden="1">
            <a:extLst>
              <a:ext uri="{FF2B5EF4-FFF2-40B4-BE49-F238E27FC236}">
                <a16:creationId xmlns:a16="http://schemas.microsoft.com/office/drawing/2014/main" id="{878D7EBA-1DD1-3891-AD56-5B5B2D7251E7}"/>
              </a:ext>
            </a:extLst>
          </p:cNvPr>
          <p:cNvSpPr>
            <a:spLocks noGrp="1"/>
          </p:cNvSpPr>
          <p:nvPr>
            <p:ph type="sldNum" sz="quarter" idx="11"/>
          </p:nvPr>
        </p:nvSpPr>
        <p:spPr/>
        <p:txBody>
          <a:bodyPr/>
          <a:lstStyle/>
          <a:p>
            <a:pPr>
              <a:spcAft>
                <a:spcPts val="600"/>
              </a:spcAft>
            </a:pPr>
            <a:r>
              <a:rPr lang="en-US"/>
              <a:t>Slide </a:t>
            </a:r>
            <a:fld id="{C5EF2332-01BF-834F-8236-50238282D533}" type="slidenum">
              <a:rPr lang="en-US" smtClean="0"/>
              <a:pPr>
                <a:spcAft>
                  <a:spcPts val="600"/>
                </a:spcAft>
              </a:pPr>
              <a:t>3</a:t>
            </a:fld>
            <a:endParaRPr lang="en-US"/>
          </a:p>
        </p:txBody>
      </p:sp>
      <p:sp>
        <p:nvSpPr>
          <p:cNvPr id="9" name="TextBox 8">
            <a:extLst>
              <a:ext uri="{FF2B5EF4-FFF2-40B4-BE49-F238E27FC236}">
                <a16:creationId xmlns:a16="http://schemas.microsoft.com/office/drawing/2014/main" id="{63DC1664-80A8-B4E5-5316-4BB0880FBF5C}"/>
              </a:ext>
            </a:extLst>
          </p:cNvPr>
          <p:cNvSpPr txBox="1"/>
          <p:nvPr/>
        </p:nvSpPr>
        <p:spPr>
          <a:xfrm>
            <a:off x="2375452" y="371441"/>
            <a:ext cx="4393095" cy="646331"/>
          </a:xfrm>
          <a:prstGeom prst="rect">
            <a:avLst/>
          </a:prstGeom>
          <a:noFill/>
        </p:spPr>
        <p:txBody>
          <a:bodyPr wrap="square">
            <a:spAutoFit/>
          </a:bodyPr>
          <a:lstStyle/>
          <a:p>
            <a:pPr algn="l"/>
            <a:r>
              <a:rPr lang="en-GB" sz="3600" b="1" i="0" dirty="0">
                <a:solidFill>
                  <a:schemeClr val="accent1">
                    <a:lumMod val="75000"/>
                  </a:schemeClr>
                </a:solidFill>
                <a:effectLst/>
                <a:latin typeface="Georgia" panose="02040502050405020303" pitchFamily="18" charset="0"/>
              </a:rPr>
              <a:t>ethno</a:t>
            </a:r>
            <a:r>
              <a:rPr lang="en-GB" sz="3600" b="1" i="0" dirty="0">
                <a:solidFill>
                  <a:schemeClr val="accent3">
                    <a:lumMod val="75000"/>
                  </a:schemeClr>
                </a:solidFill>
                <a:effectLst/>
                <a:latin typeface="Georgia" panose="02040502050405020303" pitchFamily="18" charset="0"/>
              </a:rPr>
              <a:t>graphy</a:t>
            </a:r>
            <a:r>
              <a:rPr lang="en-GB" sz="3600" b="1" i="0" dirty="0">
                <a:solidFill>
                  <a:srgbClr val="333333"/>
                </a:solidFill>
                <a:effectLst/>
                <a:latin typeface="Georgia" panose="02040502050405020303" pitchFamily="18" charset="0"/>
              </a:rPr>
              <a:t> (n.)</a:t>
            </a:r>
          </a:p>
        </p:txBody>
      </p:sp>
      <p:sp>
        <p:nvSpPr>
          <p:cNvPr id="2" name="Subtitle 9">
            <a:extLst>
              <a:ext uri="{FF2B5EF4-FFF2-40B4-BE49-F238E27FC236}">
                <a16:creationId xmlns:a16="http://schemas.microsoft.com/office/drawing/2014/main" id="{19AD99E8-B573-2D86-D902-AF3653F64906}"/>
              </a:ext>
            </a:extLst>
          </p:cNvPr>
          <p:cNvSpPr txBox="1">
            <a:spLocks/>
          </p:cNvSpPr>
          <p:nvPr/>
        </p:nvSpPr>
        <p:spPr>
          <a:xfrm>
            <a:off x="623285" y="1206600"/>
            <a:ext cx="3812440" cy="1079100"/>
          </a:xfrm>
          <a:prstGeom prst="rect">
            <a:avLst/>
          </a:prstGeom>
        </p:spPr>
        <p:txBody>
          <a:bodyPr/>
          <a:lst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spcBef>
                <a:spcPct val="20000"/>
              </a:spcBef>
              <a:buClr>
                <a:srgbClr val="5E8F3D"/>
              </a:buClr>
              <a:buFont typeface="Arial Narrow" panose="020B0606020202030204" pitchFamily="34" charset="0"/>
              <a:buChar char="◄"/>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None/>
            </a:pPr>
            <a:r>
              <a:rPr lang="en-GB" sz="1600" dirty="0"/>
              <a:t>‘Ethnography is . . . that </a:t>
            </a:r>
            <a:r>
              <a:rPr lang="en-GB" sz="1600" b="1" dirty="0"/>
              <a:t>part of anthropology</a:t>
            </a:r>
            <a:r>
              <a:rPr lang="en-GB" sz="1600" dirty="0"/>
              <a:t> (in the English sense of the word, the whole science of man) . . . which deals with the “</a:t>
            </a:r>
            <a:r>
              <a:rPr lang="en-GB" sz="1600" b="1" dirty="0"/>
              <a:t>cultures</a:t>
            </a:r>
            <a:r>
              <a:rPr lang="en-GB" sz="1600" dirty="0"/>
              <a:t>” of </a:t>
            </a:r>
            <a:r>
              <a:rPr lang="en-GB" sz="1600" b="1" dirty="0"/>
              <a:t>human groups.’</a:t>
            </a:r>
            <a:r>
              <a:rPr lang="en-GB" sz="1600" dirty="0"/>
              <a:t> </a:t>
            </a:r>
          </a:p>
          <a:p>
            <a:pPr marL="0" indent="0" algn="ctr">
              <a:buNone/>
            </a:pPr>
            <a:r>
              <a:rPr lang="en-GB" sz="1600" dirty="0"/>
              <a:t>Robert H. Lowie, 1937</a:t>
            </a:r>
          </a:p>
        </p:txBody>
      </p:sp>
      <p:sp>
        <p:nvSpPr>
          <p:cNvPr id="3" name="Subtitle 9">
            <a:extLst>
              <a:ext uri="{FF2B5EF4-FFF2-40B4-BE49-F238E27FC236}">
                <a16:creationId xmlns:a16="http://schemas.microsoft.com/office/drawing/2014/main" id="{FD37D352-9F38-88C7-58CD-33897F2B80EC}"/>
              </a:ext>
            </a:extLst>
          </p:cNvPr>
          <p:cNvSpPr txBox="1">
            <a:spLocks/>
          </p:cNvSpPr>
          <p:nvPr/>
        </p:nvSpPr>
        <p:spPr>
          <a:xfrm>
            <a:off x="4571999" y="1242621"/>
            <a:ext cx="3812440" cy="13714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sic"/>
              <a:buNone/>
              <a:defRPr sz="1400" b="0" i="0" u="none" strike="noStrike" cap="none">
                <a:solidFill>
                  <a:schemeClr val="dk1"/>
                </a:solidFill>
                <a:latin typeface="Basic"/>
                <a:ea typeface="Basic"/>
                <a:cs typeface="Basic"/>
                <a:sym typeface="Basic"/>
              </a:defRPr>
            </a:lvl1pPr>
            <a:lvl2pPr marL="914400" marR="0" lvl="1"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2pPr>
            <a:lvl3pPr marL="1371600" marR="0" lvl="2"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3pPr>
            <a:lvl4pPr marL="1828800" marR="0" lvl="3"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4pPr>
            <a:lvl5pPr marL="2286000" marR="0" lvl="4"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5pPr>
            <a:lvl6pPr marL="2743200" marR="0" lvl="5"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6pPr>
            <a:lvl7pPr marL="3200400" marR="0" lvl="6"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7pPr>
            <a:lvl8pPr marL="3657600" marR="0" lvl="7"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8pPr>
            <a:lvl9pPr marL="4114800" marR="0" lvl="8"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9pPr>
          </a:lstStyle>
          <a:p>
            <a:pPr marL="0" indent="0">
              <a:spcAft>
                <a:spcPts val="600"/>
              </a:spcAft>
            </a:pPr>
            <a:r>
              <a:rPr lang="en-GB" sz="1600" dirty="0">
                <a:latin typeface="+mj-lt"/>
              </a:rPr>
              <a:t>‘The objective of ethnography is to </a:t>
            </a:r>
            <a:r>
              <a:rPr lang="en-GB" sz="1600" b="1" dirty="0">
                <a:latin typeface="+mj-lt"/>
              </a:rPr>
              <a:t>describe</a:t>
            </a:r>
            <a:r>
              <a:rPr lang="en-GB" sz="1600" dirty="0">
                <a:latin typeface="+mj-lt"/>
              </a:rPr>
              <a:t> the lives of people </a:t>
            </a:r>
            <a:r>
              <a:rPr lang="en-GB" sz="1600" b="1" dirty="0">
                <a:latin typeface="+mj-lt"/>
              </a:rPr>
              <a:t>other</a:t>
            </a:r>
            <a:r>
              <a:rPr lang="en-GB" sz="1600" dirty="0">
                <a:latin typeface="+mj-lt"/>
              </a:rPr>
              <a:t> than ourselves, with an accuracy and sensitivity honed by </a:t>
            </a:r>
            <a:r>
              <a:rPr lang="en-GB" sz="1600" b="1" dirty="0">
                <a:latin typeface="+mj-lt"/>
              </a:rPr>
              <a:t>detailed observation </a:t>
            </a:r>
            <a:r>
              <a:rPr lang="en-GB" sz="1600" dirty="0">
                <a:latin typeface="+mj-lt"/>
              </a:rPr>
              <a:t>and </a:t>
            </a:r>
            <a:r>
              <a:rPr lang="en-GB" sz="1600" b="1" dirty="0">
                <a:latin typeface="+mj-lt"/>
              </a:rPr>
              <a:t>prolonged first-hand experience</a:t>
            </a:r>
            <a:r>
              <a:rPr lang="en-GB" sz="1600" dirty="0">
                <a:latin typeface="+mj-lt"/>
              </a:rPr>
              <a:t>.’ </a:t>
            </a:r>
          </a:p>
          <a:p>
            <a:pPr marL="0" indent="0"/>
            <a:r>
              <a:rPr lang="en-GB" sz="1600" dirty="0">
                <a:latin typeface="+mj-lt"/>
              </a:rPr>
              <a:t>Tim Ingold, 2007</a:t>
            </a:r>
          </a:p>
        </p:txBody>
      </p:sp>
      <p:sp>
        <p:nvSpPr>
          <p:cNvPr id="4" name="Subtitle 9">
            <a:extLst>
              <a:ext uri="{FF2B5EF4-FFF2-40B4-BE49-F238E27FC236}">
                <a16:creationId xmlns:a16="http://schemas.microsoft.com/office/drawing/2014/main" id="{8FC0BB0C-AC4E-711C-9C5E-7DC9C6C16718}"/>
              </a:ext>
            </a:extLst>
          </p:cNvPr>
          <p:cNvSpPr txBox="1">
            <a:spLocks/>
          </p:cNvSpPr>
          <p:nvPr/>
        </p:nvSpPr>
        <p:spPr>
          <a:xfrm>
            <a:off x="4874360" y="3216846"/>
            <a:ext cx="3812440" cy="107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sic"/>
              <a:buNone/>
              <a:defRPr sz="1400" b="0" i="0" u="none" strike="noStrike" cap="none">
                <a:solidFill>
                  <a:schemeClr val="dk1"/>
                </a:solidFill>
                <a:latin typeface="Basic"/>
                <a:ea typeface="Basic"/>
                <a:cs typeface="Basic"/>
                <a:sym typeface="Basic"/>
              </a:defRPr>
            </a:lvl1pPr>
            <a:lvl2pPr marL="914400" marR="0" lvl="1"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2pPr>
            <a:lvl3pPr marL="1371600" marR="0" lvl="2"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3pPr>
            <a:lvl4pPr marL="1828800" marR="0" lvl="3"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4pPr>
            <a:lvl5pPr marL="2286000" marR="0" lvl="4"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5pPr>
            <a:lvl6pPr marL="2743200" marR="0" lvl="5"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6pPr>
            <a:lvl7pPr marL="3200400" marR="0" lvl="6"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7pPr>
            <a:lvl8pPr marL="3657600" marR="0" lvl="7"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8pPr>
            <a:lvl9pPr marL="4114800" marR="0" lvl="8" indent="-317500" algn="ctr" rtl="0">
              <a:lnSpc>
                <a:spcPct val="100000"/>
              </a:lnSpc>
              <a:spcBef>
                <a:spcPts val="0"/>
              </a:spcBef>
              <a:spcAft>
                <a:spcPts val="0"/>
              </a:spcAft>
              <a:buClr>
                <a:schemeClr val="dk1"/>
              </a:buClr>
              <a:buSzPts val="1600"/>
              <a:buFont typeface="Basic"/>
              <a:buNone/>
              <a:defRPr sz="1600" b="0" i="0" u="none" strike="noStrike" cap="none">
                <a:solidFill>
                  <a:schemeClr val="dk1"/>
                </a:solidFill>
                <a:latin typeface="Basic"/>
                <a:ea typeface="Basic"/>
                <a:cs typeface="Basic"/>
                <a:sym typeface="Basic"/>
              </a:defRPr>
            </a:lvl9pPr>
          </a:lstStyle>
          <a:p>
            <a:pPr marL="0" indent="0"/>
            <a:r>
              <a:rPr lang="en-GB" sz="1600" dirty="0">
                <a:latin typeface="+mn-lt"/>
              </a:rPr>
              <a:t>Ethnography as a collection of “diverse </a:t>
            </a:r>
            <a:r>
              <a:rPr lang="en-GB" sz="1600" b="1" dirty="0">
                <a:latin typeface="+mn-lt"/>
              </a:rPr>
              <a:t>ways of thinking and writing </a:t>
            </a:r>
            <a:r>
              <a:rPr lang="en-GB" sz="1600" dirty="0">
                <a:latin typeface="+mn-lt"/>
              </a:rPr>
              <a:t>about </a:t>
            </a:r>
            <a:r>
              <a:rPr lang="en-GB" sz="1600" b="1" dirty="0">
                <a:latin typeface="+mn-lt"/>
              </a:rPr>
              <a:t>culture</a:t>
            </a:r>
            <a:r>
              <a:rPr lang="en-GB" sz="1600" dirty="0">
                <a:latin typeface="+mn-lt"/>
              </a:rPr>
              <a:t>”</a:t>
            </a:r>
          </a:p>
          <a:p>
            <a:endParaRPr lang="en-GB" sz="1600" dirty="0">
              <a:latin typeface="+mn-lt"/>
            </a:endParaRPr>
          </a:p>
          <a:p>
            <a:r>
              <a:rPr lang="en-GB" sz="1600" dirty="0">
                <a:latin typeface="+mn-lt"/>
              </a:rPr>
              <a:t>James Clifford, 1988</a:t>
            </a:r>
          </a:p>
        </p:txBody>
      </p:sp>
      <p:sp>
        <p:nvSpPr>
          <p:cNvPr id="8" name="TextBox 7">
            <a:extLst>
              <a:ext uri="{FF2B5EF4-FFF2-40B4-BE49-F238E27FC236}">
                <a16:creationId xmlns:a16="http://schemas.microsoft.com/office/drawing/2014/main" id="{60050B93-A16D-4C32-40C3-2B87BB6B3C3B}"/>
              </a:ext>
            </a:extLst>
          </p:cNvPr>
          <p:cNvSpPr txBox="1"/>
          <p:nvPr/>
        </p:nvSpPr>
        <p:spPr>
          <a:xfrm>
            <a:off x="201395" y="2740734"/>
            <a:ext cx="4656220" cy="1892826"/>
          </a:xfrm>
          <a:prstGeom prst="rect">
            <a:avLst/>
          </a:prstGeom>
          <a:noFill/>
        </p:spPr>
        <p:txBody>
          <a:bodyPr wrap="square">
            <a:spAutoFit/>
          </a:bodyPr>
          <a:lstStyle/>
          <a:p>
            <a:pPr algn="ctr">
              <a:spcAft>
                <a:spcPts val="600"/>
              </a:spcAft>
            </a:pPr>
            <a:r>
              <a:rPr lang="en-GB" sz="1600" dirty="0"/>
              <a:t>‘Ethnography is </a:t>
            </a:r>
            <a:r>
              <a:rPr lang="en-GB" sz="1600" b="1" dirty="0"/>
              <a:t>a method of data collection </a:t>
            </a:r>
            <a:r>
              <a:rPr lang="en-GB" sz="1600" dirty="0"/>
              <a:t>that involves spending an </a:t>
            </a:r>
            <a:r>
              <a:rPr lang="en-GB" sz="1600" b="1" dirty="0"/>
              <a:t>extensive period in the field </a:t>
            </a:r>
            <a:r>
              <a:rPr lang="en-GB" sz="1600" dirty="0"/>
              <a:t>and conducting </a:t>
            </a:r>
            <a:r>
              <a:rPr lang="en-GB" sz="1600" b="1" dirty="0"/>
              <a:t>prolonged observations </a:t>
            </a:r>
            <a:r>
              <a:rPr lang="en-GB" sz="1600" dirty="0"/>
              <a:t>and </a:t>
            </a:r>
            <a:r>
              <a:rPr lang="en-GB" sz="1600" b="1" dirty="0"/>
              <a:t>interviews</a:t>
            </a:r>
            <a:r>
              <a:rPr lang="en-GB" sz="1600" dirty="0"/>
              <a:t> with the subjects of the research. Time in the field helps building trust, access difficult-to-obtain data and observe variation.’</a:t>
            </a:r>
          </a:p>
          <a:p>
            <a:pPr algn="ctr"/>
            <a:r>
              <a:rPr lang="en-GB" sz="1600" dirty="0"/>
              <a:t>Federico Varese, 2022</a:t>
            </a:r>
          </a:p>
        </p:txBody>
      </p:sp>
    </p:spTree>
    <p:extLst>
      <p:ext uri="{BB962C8B-B14F-4D97-AF65-F5344CB8AC3E}">
        <p14:creationId xmlns:p14="http://schemas.microsoft.com/office/powerpoint/2010/main" val="2471859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98A197-EC26-D4DD-38B9-4BD4CC47191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D5C7EE3-8CBA-9FDD-F5AD-3A9A910BAEB9}"/>
              </a:ext>
            </a:extLst>
          </p:cNvPr>
          <p:cNvSpPr>
            <a:spLocks noGrp="1"/>
          </p:cNvSpPr>
          <p:nvPr>
            <p:ph type="sldNum" sz="quarter" idx="12"/>
          </p:nvPr>
        </p:nvSpPr>
        <p:spPr/>
        <p:txBody>
          <a:bodyPr/>
          <a:lstStyle/>
          <a:p>
            <a:r>
              <a:rPr lang="en-US"/>
              <a:t>Slide </a:t>
            </a:r>
            <a:fld id="{C5EF2332-01BF-834F-8236-50238282D533}" type="slidenum">
              <a:rPr lang="en-US" smtClean="0"/>
              <a:pPr/>
              <a:t>30</a:t>
            </a:fld>
            <a:endParaRPr lang="en-US" dirty="0"/>
          </a:p>
        </p:txBody>
      </p:sp>
      <p:pic>
        <p:nvPicPr>
          <p:cNvPr id="6" name="Picture 5">
            <a:extLst>
              <a:ext uri="{FF2B5EF4-FFF2-40B4-BE49-F238E27FC236}">
                <a16:creationId xmlns:a16="http://schemas.microsoft.com/office/drawing/2014/main" id="{1113D9CE-2242-CCC9-E5BD-1320BF4E11C4}"/>
              </a:ext>
            </a:extLst>
          </p:cNvPr>
          <p:cNvPicPr>
            <a:picLocks noChangeAspect="1"/>
          </p:cNvPicPr>
          <p:nvPr/>
        </p:nvPicPr>
        <p:blipFill>
          <a:blip r:embed="rId3"/>
          <a:stretch>
            <a:fillRect/>
          </a:stretch>
        </p:blipFill>
        <p:spPr>
          <a:xfrm>
            <a:off x="1142339" y="921552"/>
            <a:ext cx="3285856" cy="3300395"/>
          </a:xfrm>
          <a:prstGeom prst="rect">
            <a:avLst/>
          </a:prstGeom>
        </p:spPr>
      </p:pic>
      <p:pic>
        <p:nvPicPr>
          <p:cNvPr id="6146" name="Picture 2" descr="Alcalái románok - Migráció és társadalmi differenciálódás - Christian Moreh  - L'Harmattan Könyvkiadó Webshop">
            <a:extLst>
              <a:ext uri="{FF2B5EF4-FFF2-40B4-BE49-F238E27FC236}">
                <a16:creationId xmlns:a16="http://schemas.microsoft.com/office/drawing/2014/main" id="{3AB64B00-4F0B-845C-D5E7-8698398E5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807" y="683983"/>
            <a:ext cx="3775531" cy="377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85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3BB6FAEB-E1A3-3C1D-9901-A070C935AFBC}"/>
              </a:ext>
            </a:extLst>
          </p:cNvPr>
          <p:cNvPicPr>
            <a:picLocks noGrp="1" noChangeAspect="1"/>
          </p:cNvPicPr>
          <p:nvPr>
            <p:ph sz="half" idx="4294967295"/>
          </p:nvPr>
        </p:nvPicPr>
        <p:blipFill>
          <a:blip r:embed="rId4" cstate="print">
            <a:duotone>
              <a:schemeClr val="accent2">
                <a:shade val="45000"/>
                <a:satMod val="135000"/>
              </a:schemeClr>
              <a:prstClr val="white"/>
            </a:duotone>
          </a:blip>
          <a:stretch>
            <a:fillRect/>
          </a:stretch>
        </p:blipFill>
        <p:spPr>
          <a:xfrm>
            <a:off x="4680013" y="357504"/>
            <a:ext cx="3078956" cy="2483644"/>
          </a:xfrm>
          <a:effectLst>
            <a:softEdge rad="112500"/>
          </a:effectLst>
        </p:spPr>
      </p:pic>
      <p:pic>
        <p:nvPicPr>
          <p:cNvPr id="18" name="Picture 17">
            <a:extLst>
              <a:ext uri="{FF2B5EF4-FFF2-40B4-BE49-F238E27FC236}">
                <a16:creationId xmlns:a16="http://schemas.microsoft.com/office/drawing/2014/main" id="{C7F45F21-09E2-D78F-B509-AAFC8D2DBBDA}"/>
              </a:ext>
            </a:extLst>
          </p:cNvPr>
          <p:cNvPicPr>
            <a:picLocks noChangeAspect="1"/>
          </p:cNvPicPr>
          <p:nvPr/>
        </p:nvPicPr>
        <p:blipFill>
          <a:blip r:embed="rId5" cstate="print"/>
          <a:stretch>
            <a:fillRect/>
          </a:stretch>
        </p:blipFill>
        <p:spPr>
          <a:xfrm>
            <a:off x="1385646" y="357504"/>
            <a:ext cx="3132238" cy="2485984"/>
          </a:xfrm>
          <a:prstGeom prst="rect">
            <a:avLst/>
          </a:prstGeom>
          <a:ln>
            <a:noFill/>
          </a:ln>
          <a:effectLst>
            <a:softEdge rad="112500"/>
          </a:effectLst>
        </p:spPr>
      </p:pic>
      <p:graphicFrame>
        <p:nvGraphicFramePr>
          <p:cNvPr id="19" name="Diagram 18">
            <a:extLst>
              <a:ext uri="{FF2B5EF4-FFF2-40B4-BE49-F238E27FC236}">
                <a16:creationId xmlns:a16="http://schemas.microsoft.com/office/drawing/2014/main" id="{77DAA536-5449-0611-D29F-506489574228}"/>
              </a:ext>
            </a:extLst>
          </p:cNvPr>
          <p:cNvGraphicFramePr/>
          <p:nvPr/>
        </p:nvGraphicFramePr>
        <p:xfrm>
          <a:off x="2087724" y="3057804"/>
          <a:ext cx="4572000" cy="195775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23C93FDE-6A22-104F-B7CA-3DADE820AFF3}"/>
              </a:ext>
            </a:extLst>
          </p:cNvPr>
          <p:cNvSpPr txBox="1">
            <a:spLocks noChangeArrowheads="1"/>
          </p:cNvSpPr>
          <p:nvPr/>
        </p:nvSpPr>
        <p:spPr bwMode="auto">
          <a:xfrm>
            <a:off x="1439467" y="3274219"/>
            <a:ext cx="637341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171450" indent="-171450" algn="just" eaLnBrk="1" hangingPunct="1">
              <a:buFont typeface="Arial" panose="020B0604020202020204" pitchFamily="34" charset="0"/>
              <a:buChar char="•"/>
            </a:pPr>
            <a:r>
              <a:rPr lang="en-GB" altLang="en-US" sz="1200" b="1" dirty="0"/>
              <a:t>Ethnographic fieldwork in </a:t>
            </a:r>
            <a:r>
              <a:rPr lang="en-GB" altLang="en-US" sz="1200" b="1" dirty="0" err="1"/>
              <a:t>Alcalá</a:t>
            </a:r>
            <a:r>
              <a:rPr lang="en-GB" altLang="en-US" sz="1200" b="1" dirty="0"/>
              <a:t> de Henares</a:t>
            </a:r>
          </a:p>
          <a:p>
            <a:pPr marL="171450" indent="-171450" algn="just" eaLnBrk="1" hangingPunct="1">
              <a:buFont typeface="Arial" panose="020B0604020202020204" pitchFamily="34" charset="0"/>
              <a:buChar char="•"/>
            </a:pPr>
            <a:r>
              <a:rPr lang="en-GB" altLang="en-US" sz="1200" b="1" dirty="0"/>
              <a:t>March -July 2009, two years after Romania’s EU accession and couple of months after Spain had suspended labour market restrictions for Romanian citizens. The fieldwork location was selected for its size and ethnic composition. Being a medium-sized town (about 200 thousand inhabitants) with a significant but not dominant Romanian population (10 per cent), it allowed for the observation of both differentiation and community formation practices. </a:t>
            </a:r>
          </a:p>
          <a:p>
            <a:pPr marL="171450" indent="-171450" algn="just" eaLnBrk="1" hangingPunct="1">
              <a:buFont typeface="Arial" panose="020B0604020202020204" pitchFamily="34" charset="0"/>
              <a:buChar char="•"/>
            </a:pPr>
            <a:r>
              <a:rPr lang="en-GB" altLang="en-US" sz="1200" b="1" dirty="0"/>
              <a:t>34 life-story interviews, informal talks, observation.</a:t>
            </a:r>
          </a:p>
        </p:txBody>
      </p:sp>
      <p:sp>
        <p:nvSpPr>
          <p:cNvPr id="7" name="Rounded Rectangular Callout 6">
            <a:extLst>
              <a:ext uri="{FF2B5EF4-FFF2-40B4-BE49-F238E27FC236}">
                <a16:creationId xmlns:a16="http://schemas.microsoft.com/office/drawing/2014/main" id="{ED5CF91D-90E9-18DC-710D-80A038ACD894}"/>
              </a:ext>
            </a:extLst>
          </p:cNvPr>
          <p:cNvSpPr/>
          <p:nvPr/>
        </p:nvSpPr>
        <p:spPr>
          <a:xfrm>
            <a:off x="1439466" y="465535"/>
            <a:ext cx="2970609" cy="2268140"/>
          </a:xfrm>
          <a:prstGeom prst="wedgeRoundRectCallout">
            <a:avLst>
              <a:gd name="adj1" fmla="val 28207"/>
              <a:gd name="adj2" fmla="val 78248"/>
              <a:gd name="adj3" fmla="val 16667"/>
            </a:avLst>
          </a:prstGeom>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anchor="ctr"/>
          <a:lstStyle/>
          <a:p>
            <a:pPr algn="just">
              <a:defRPr/>
            </a:pPr>
            <a:r>
              <a:rPr lang="en-GB" sz="1350" dirty="0"/>
              <a:t>‘We all knew one another, and we were from the same place. We have been helped when we arrived, and it was our duty to help others. We knew we could trust them, because they had nowhere to go, and our families back home knew their relatives’ (</a:t>
            </a:r>
            <a:r>
              <a:rPr lang="en-GB" sz="1350" dirty="0" err="1"/>
              <a:t>Grigore</a:t>
            </a:r>
            <a:r>
              <a:rPr lang="en-GB" sz="1350" dirty="0"/>
              <a:t>, 49).</a:t>
            </a:r>
          </a:p>
        </p:txBody>
      </p:sp>
      <p:pic>
        <p:nvPicPr>
          <p:cNvPr id="8" name="Picture 7" descr="Romania map.jpg">
            <a:extLst>
              <a:ext uri="{FF2B5EF4-FFF2-40B4-BE49-F238E27FC236}">
                <a16:creationId xmlns:a16="http://schemas.microsoft.com/office/drawing/2014/main" id="{7C792C99-70C8-3F3E-943D-2EEEF9A1608E}"/>
              </a:ext>
            </a:extLst>
          </p:cNvPr>
          <p:cNvPicPr>
            <a:picLocks noChangeAspect="1"/>
          </p:cNvPicPr>
          <p:nvPr/>
        </p:nvPicPr>
        <p:blipFill>
          <a:blip r:embed="rId11" cstate="print"/>
          <a:stretch>
            <a:fillRect/>
          </a:stretch>
        </p:blipFill>
        <p:spPr>
          <a:xfrm>
            <a:off x="4593351" y="340334"/>
            <a:ext cx="3219009" cy="2471739"/>
          </a:xfrm>
          <a:prstGeom prst="rect">
            <a:avLst/>
          </a:prstGeom>
          <a:ln>
            <a:noFill/>
          </a:ln>
          <a:effectLst>
            <a:softEdge rad="112500"/>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6">
                                            <p:txEl>
                                              <p:pRg st="0" end="0"/>
                                            </p:txEl>
                                          </p:spTgt>
                                        </p:tgtEl>
                                      </p:cBhvr>
                                    </p:animEffect>
                                    <p:set>
                                      <p:cBhvr>
                                        <p:cTn id="7" dur="1" fill="hold">
                                          <p:stCondLst>
                                            <p:cond delay="499"/>
                                          </p:stCondLst>
                                        </p:cTn>
                                        <p:tgtEl>
                                          <p:spTgt spid="6">
                                            <p:txEl>
                                              <p:pRg st="0" end="0"/>
                                            </p:txEl>
                                          </p:spTgt>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6">
                                            <p:txEl>
                                              <p:pRg st="1" end="1"/>
                                            </p:txEl>
                                          </p:spTgt>
                                        </p:tgtEl>
                                      </p:cBhvr>
                                    </p:animEffect>
                                    <p:set>
                                      <p:cBhvr>
                                        <p:cTn id="10" dur="1" fill="hold">
                                          <p:stCondLst>
                                            <p:cond delay="499"/>
                                          </p:stCondLst>
                                        </p:cTn>
                                        <p:tgtEl>
                                          <p:spTgt spid="6">
                                            <p:txEl>
                                              <p:pRg st="1" end="1"/>
                                            </p:txEl>
                                          </p:spTgt>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6">
                                            <p:txEl>
                                              <p:pRg st="2" end="2"/>
                                            </p:txEl>
                                          </p:spTgt>
                                        </p:tgtEl>
                                      </p:cBhvr>
                                    </p:animEffect>
                                    <p:set>
                                      <p:cBhvr>
                                        <p:cTn id="13" dur="1" fill="hold">
                                          <p:stCondLst>
                                            <p:cond delay="499"/>
                                          </p:stCondLst>
                                        </p:cTn>
                                        <p:tgtEl>
                                          <p:spTgt spid="6">
                                            <p:txEl>
                                              <p:pRg st="2" end="2"/>
                                            </p:txEl>
                                          </p:spTgt>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A6486FD-FAC3-9497-B96A-898D84DC06BB}"/>
              </a:ext>
            </a:extLst>
          </p:cNvPr>
          <p:cNvGraphicFramePr>
            <a:graphicFrameLocks noGrp="1"/>
          </p:cNvGraphicFramePr>
          <p:nvPr/>
        </p:nvGraphicFramePr>
        <p:xfrm>
          <a:off x="1223963" y="195263"/>
          <a:ext cx="6696076" cy="4768457"/>
        </p:xfrm>
        <a:graphic>
          <a:graphicData uri="http://schemas.openxmlformats.org/drawingml/2006/table">
            <a:tbl>
              <a:tblPr/>
              <a:tblGrid>
                <a:gridCol w="608410">
                  <a:extLst>
                    <a:ext uri="{9D8B030D-6E8A-4147-A177-3AD203B41FA5}">
                      <a16:colId xmlns:a16="http://schemas.microsoft.com/office/drawing/2014/main" val="20000"/>
                    </a:ext>
                  </a:extLst>
                </a:gridCol>
                <a:gridCol w="2847640">
                  <a:extLst>
                    <a:ext uri="{9D8B030D-6E8A-4147-A177-3AD203B41FA5}">
                      <a16:colId xmlns:a16="http://schemas.microsoft.com/office/drawing/2014/main" val="20001"/>
                    </a:ext>
                  </a:extLst>
                </a:gridCol>
                <a:gridCol w="1794607">
                  <a:extLst>
                    <a:ext uri="{9D8B030D-6E8A-4147-A177-3AD203B41FA5}">
                      <a16:colId xmlns:a16="http://schemas.microsoft.com/office/drawing/2014/main" val="20002"/>
                    </a:ext>
                  </a:extLst>
                </a:gridCol>
                <a:gridCol w="1445419">
                  <a:extLst>
                    <a:ext uri="{9D8B030D-6E8A-4147-A177-3AD203B41FA5}">
                      <a16:colId xmlns:a16="http://schemas.microsoft.com/office/drawing/2014/main" val="20003"/>
                    </a:ext>
                  </a:extLst>
                </a:gridCol>
              </a:tblGrid>
              <a:tr h="230816">
                <a:tc gridSpan="4">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1200" b="1" i="0" u="none" strike="noStrike" cap="none" normalizeH="0" baseline="0" dirty="0">
                          <a:ln>
                            <a:noFill/>
                          </a:ln>
                          <a:solidFill>
                            <a:srgbClr val="FFFFFF"/>
                          </a:solidFill>
                          <a:effectLst/>
                          <a:latin typeface="Calibri" pitchFamily="34" charset="0"/>
                          <a:cs typeface="Arial" charset="0"/>
                        </a:rPr>
                        <a:t>A model of social differentiation of Romanians in </a:t>
                      </a:r>
                      <a:r>
                        <a:rPr kumimoji="0" lang="en-GB" sz="1200" b="1" i="0" u="none" strike="noStrike" cap="none" normalizeH="0" baseline="0" dirty="0" err="1">
                          <a:ln>
                            <a:noFill/>
                          </a:ln>
                          <a:solidFill>
                            <a:srgbClr val="FFFFFF"/>
                          </a:solidFill>
                          <a:effectLst/>
                          <a:latin typeface="Calibri" pitchFamily="34" charset="0"/>
                          <a:cs typeface="Arial" charset="0"/>
                        </a:rPr>
                        <a:t>Alcalá</a:t>
                      </a:r>
                      <a:r>
                        <a:rPr kumimoji="0" lang="en-GB" sz="1200" b="1" i="0" u="none" strike="noStrike" cap="none" normalizeH="0" baseline="0" dirty="0">
                          <a:ln>
                            <a:noFill/>
                          </a:ln>
                          <a:solidFill>
                            <a:srgbClr val="FFFFFF"/>
                          </a:solidFill>
                          <a:effectLst/>
                          <a:latin typeface="Calibri" pitchFamily="34" charset="0"/>
                          <a:cs typeface="Arial" charset="0"/>
                        </a:rPr>
                        <a:t> de Henares</a:t>
                      </a:r>
                      <a:endParaRPr kumimoji="0" lang="en-GB" sz="1200" b="1" i="0" u="none" strike="noStrike" cap="none" normalizeH="0" baseline="0" dirty="0">
                        <a:ln>
                          <a:noFill/>
                        </a:ln>
                        <a:solidFill>
                          <a:schemeClr val="tx2"/>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Economic and occupational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Profile</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Status</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1"/>
                  </a:ext>
                </a:extLst>
              </a:tr>
              <a:tr h="261434">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Low capital: ‘flat-</a:t>
                      </a:r>
                      <a:r>
                        <a:rPr kumimoji="0" lang="en-GB" sz="900" b="0" i="0" u="none" strike="noStrike" cap="none" normalizeH="0" baseline="0" dirty="0" err="1">
                          <a:ln>
                            <a:noFill/>
                          </a:ln>
                          <a:solidFill>
                            <a:srgbClr val="000000"/>
                          </a:solidFill>
                          <a:effectLst/>
                          <a:latin typeface="Calibri" pitchFamily="34" charset="0"/>
                          <a:cs typeface="Arial" charset="0"/>
                        </a:rPr>
                        <a:t>chiefship</a:t>
                      </a:r>
                      <a:r>
                        <a:rPr kumimoji="0" lang="en-GB" sz="900" b="0" i="0" u="none" strike="noStrike" cap="none" normalizeH="0" baseline="0" dirty="0">
                          <a:ln>
                            <a:noFill/>
                          </a:ln>
                          <a:solidFill>
                            <a:srgbClr val="000000"/>
                          </a:solidFill>
                          <a:effectLst/>
                          <a:latin typeface="Calibri" pitchFamily="34" charset="0"/>
                          <a:cs typeface="Arial" charset="0"/>
                        </a:rPr>
                        <a:t>’, informal subcontracting</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2"/>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High capital: transportation companies, grocery shops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3"/>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Small businesses, self-employment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Mixed</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4"/>
                  </a:ext>
                </a:extLst>
              </a:tr>
              <a:tr h="167224">
                <a:tc row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White-collar work at local branches of Romanian companies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Mixed</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5"/>
                  </a:ext>
                </a:extLst>
              </a:tr>
              <a:tr h="188421">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White-collar work at Spanish companies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Out-group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6"/>
                  </a:ext>
                </a:extLst>
              </a:tr>
              <a:tr h="167224">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State sponsored associations, foundations, NGOs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7"/>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Spanish diploma, professional qualification</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Out-group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8"/>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Political and associational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Profile</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Status</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9"/>
                  </a:ext>
                </a:extLst>
              </a:tr>
              <a:tr h="229639">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Leaders of associations, community leaders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0"/>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Romanian political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1"/>
                  </a:ext>
                </a:extLst>
              </a:tr>
              <a:tr h="229639">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branches of Romanian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2"/>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Spanish political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Mixed</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3"/>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FFFFFF"/>
                          </a:solidFill>
                          <a:effectLst/>
                          <a:latin typeface="Calibri" pitchFamily="34" charset="0"/>
                          <a:cs typeface="Arial" charset="0"/>
                        </a:rPr>
                        <a:t>Prestige and cultural</a:t>
                      </a:r>
                      <a:endParaRPr kumimoji="0" lang="en-GB" sz="900" b="1" i="0" u="none" strike="noStrike" cap="none" normalizeH="0" baseline="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Profile</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Status</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4"/>
                  </a:ext>
                </a:extLst>
              </a:tr>
              <a:tr h="167224">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Voluntary teachers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Recovery</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5"/>
                  </a:ext>
                </a:extLst>
              </a:tr>
              <a:tr h="321286">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Artistic activities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Recovery</a:t>
                      </a:r>
                    </a:p>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6"/>
                  </a:ext>
                </a:extLst>
              </a:tr>
              <a:tr h="312026">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Attempt to establish local parishes by migrant associations; appointing excommunicated priests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7"/>
                  </a:ext>
                </a:extLst>
              </a:tr>
              <a:tr h="312026">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Parishes can only be established by the Orthodox church, and priests must be canonized in Romania</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Retention</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8"/>
                  </a:ext>
                </a:extLst>
              </a:tr>
              <a:tr h="167224">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‘Romanian Language and Culture’ teachers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9"/>
                  </a:ext>
                </a:extLst>
              </a:tr>
              <a:tr h="398040">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Journalists, Romanian media workers (Spanish and Romanian initiatives)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p>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20"/>
                  </a:ext>
                </a:extLst>
              </a:tr>
            </a:tbl>
          </a:graphicData>
        </a:graphic>
      </p:graphicFrame>
      <p:sp>
        <p:nvSpPr>
          <p:cNvPr id="10" name="Line Callout 2 (Accent Bar) 9">
            <a:extLst>
              <a:ext uri="{FF2B5EF4-FFF2-40B4-BE49-F238E27FC236}">
                <a16:creationId xmlns:a16="http://schemas.microsoft.com/office/drawing/2014/main" id="{60BF1762-3356-8448-9A84-6FA8E909D04C}"/>
              </a:ext>
            </a:extLst>
          </p:cNvPr>
          <p:cNvSpPr/>
          <p:nvPr/>
        </p:nvSpPr>
        <p:spPr>
          <a:xfrm>
            <a:off x="4680347" y="681038"/>
            <a:ext cx="3132534" cy="1675210"/>
          </a:xfrm>
          <a:prstGeom prst="accentCallout2">
            <a:avLst>
              <a:gd name="adj1" fmla="val 18750"/>
              <a:gd name="adj2" fmla="val -1035"/>
              <a:gd name="adj3" fmla="val 18750"/>
              <a:gd name="adj4" fmla="val -16667"/>
              <a:gd name="adj5" fmla="val 5415"/>
              <a:gd name="adj6" fmla="val -40533"/>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Many people are trashing that woman… They say she took advantage of us. I used to calm them down because many had been living on her money until they could find work… But they all forget about that. Of course, she had a profit from their rents, but she also helped a lot; one should take all this into consideration (Alex, 40)</a:t>
            </a:r>
          </a:p>
        </p:txBody>
      </p:sp>
      <p:sp>
        <p:nvSpPr>
          <p:cNvPr id="12" name="Line Callout 2 (Accent Bar) 11">
            <a:extLst>
              <a:ext uri="{FF2B5EF4-FFF2-40B4-BE49-F238E27FC236}">
                <a16:creationId xmlns:a16="http://schemas.microsoft.com/office/drawing/2014/main" id="{42F186D8-6AC6-F39D-3AC8-4896800AB0DE}"/>
              </a:ext>
            </a:extLst>
          </p:cNvPr>
          <p:cNvSpPr/>
          <p:nvPr/>
        </p:nvSpPr>
        <p:spPr>
          <a:xfrm>
            <a:off x="4680347" y="2409825"/>
            <a:ext cx="3132534" cy="2483644"/>
          </a:xfrm>
          <a:prstGeom prst="accentCallout2">
            <a:avLst>
              <a:gd name="adj1" fmla="val 19325"/>
              <a:gd name="adj2" fmla="val -1490"/>
              <a:gd name="adj3" fmla="val 18750"/>
              <a:gd name="adj4" fmla="val -16667"/>
              <a:gd name="adj5" fmla="val -64819"/>
              <a:gd name="adj6" fmla="val -53508"/>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My aunt, just so you know, when she walks about in the village [in Romania] everyone greets her and she is much respected. She had brought many people to Spain; she helped them immensely, and not for money, like others did. No, no, she told everyone openly that she can bring them here, offer a place to stay, help with the papers, but it is their responsibility to find work and get on their feet, and their salary also belongs to them. She only helped with what she could, but she did that altruistically (</a:t>
            </a:r>
            <a:r>
              <a:rPr lang="en-GB" sz="1200" dirty="0" err="1"/>
              <a:t>Matei</a:t>
            </a:r>
            <a:r>
              <a:rPr lang="en-GB" sz="1200" dirty="0"/>
              <a:t>, 34)</a:t>
            </a:r>
          </a:p>
        </p:txBody>
      </p:sp>
    </p:spTree>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5494046-51AD-B82D-803E-1347915FACA8}"/>
              </a:ext>
            </a:extLst>
          </p:cNvPr>
          <p:cNvGraphicFramePr>
            <a:graphicFrameLocks noGrp="1"/>
          </p:cNvGraphicFramePr>
          <p:nvPr/>
        </p:nvGraphicFramePr>
        <p:xfrm>
          <a:off x="1223963" y="195262"/>
          <a:ext cx="6696075" cy="4768454"/>
        </p:xfrm>
        <a:graphic>
          <a:graphicData uri="http://schemas.openxmlformats.org/drawingml/2006/table">
            <a:tbl>
              <a:tblPr/>
              <a:tblGrid>
                <a:gridCol w="608410">
                  <a:extLst>
                    <a:ext uri="{9D8B030D-6E8A-4147-A177-3AD203B41FA5}">
                      <a16:colId xmlns:a16="http://schemas.microsoft.com/office/drawing/2014/main" val="20000"/>
                    </a:ext>
                  </a:extLst>
                </a:gridCol>
                <a:gridCol w="2847640">
                  <a:extLst>
                    <a:ext uri="{9D8B030D-6E8A-4147-A177-3AD203B41FA5}">
                      <a16:colId xmlns:a16="http://schemas.microsoft.com/office/drawing/2014/main" val="20001"/>
                    </a:ext>
                  </a:extLst>
                </a:gridCol>
                <a:gridCol w="1794607">
                  <a:extLst>
                    <a:ext uri="{9D8B030D-6E8A-4147-A177-3AD203B41FA5}">
                      <a16:colId xmlns:a16="http://schemas.microsoft.com/office/drawing/2014/main" val="20002"/>
                    </a:ext>
                  </a:extLst>
                </a:gridCol>
                <a:gridCol w="1445419">
                  <a:extLst>
                    <a:ext uri="{9D8B030D-6E8A-4147-A177-3AD203B41FA5}">
                      <a16:colId xmlns:a16="http://schemas.microsoft.com/office/drawing/2014/main" val="20003"/>
                    </a:ext>
                  </a:extLst>
                </a:gridCol>
              </a:tblGrid>
              <a:tr h="230816">
                <a:tc gridSpan="4">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1200" b="1" i="0" u="none" strike="noStrike" cap="none" normalizeH="0" baseline="0" dirty="0">
                          <a:ln>
                            <a:noFill/>
                          </a:ln>
                          <a:solidFill>
                            <a:srgbClr val="FFFFFF"/>
                          </a:solidFill>
                          <a:effectLst/>
                          <a:latin typeface="Calibri" pitchFamily="34" charset="0"/>
                          <a:cs typeface="Arial" charset="0"/>
                        </a:rPr>
                        <a:t>A model of social differentiation of Romanians in </a:t>
                      </a:r>
                      <a:r>
                        <a:rPr kumimoji="0" lang="en-GB" sz="1200" b="1" i="0" u="none" strike="noStrike" cap="none" normalizeH="0" baseline="0" dirty="0" err="1">
                          <a:ln>
                            <a:noFill/>
                          </a:ln>
                          <a:solidFill>
                            <a:srgbClr val="FFFFFF"/>
                          </a:solidFill>
                          <a:effectLst/>
                          <a:latin typeface="Calibri" pitchFamily="34" charset="0"/>
                          <a:cs typeface="Arial" charset="0"/>
                        </a:rPr>
                        <a:t>Alcalá</a:t>
                      </a:r>
                      <a:r>
                        <a:rPr kumimoji="0" lang="en-GB" sz="1200" b="1" i="0" u="none" strike="noStrike" cap="none" normalizeH="0" baseline="0" dirty="0">
                          <a:ln>
                            <a:noFill/>
                          </a:ln>
                          <a:solidFill>
                            <a:srgbClr val="FFFFFF"/>
                          </a:solidFill>
                          <a:effectLst/>
                          <a:latin typeface="Calibri" pitchFamily="34" charset="0"/>
                          <a:cs typeface="Arial" charset="0"/>
                        </a:rPr>
                        <a:t> de Henares</a:t>
                      </a:r>
                      <a:endParaRPr kumimoji="0" lang="en-GB" sz="1200" b="1" i="0" u="none" strike="noStrike" cap="none" normalizeH="0" baseline="0" dirty="0">
                        <a:ln>
                          <a:noFill/>
                        </a:ln>
                        <a:solidFill>
                          <a:schemeClr val="tx2"/>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Economic and occupational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Profile</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Status</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1"/>
                  </a:ext>
                </a:extLst>
              </a:tr>
              <a:tr h="261434">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Low capital: ‘flat-</a:t>
                      </a:r>
                      <a:r>
                        <a:rPr kumimoji="0" lang="en-GB" sz="900" b="0" i="0" u="none" strike="noStrike" cap="none" normalizeH="0" baseline="0" dirty="0" err="1">
                          <a:ln>
                            <a:noFill/>
                          </a:ln>
                          <a:solidFill>
                            <a:srgbClr val="000000"/>
                          </a:solidFill>
                          <a:effectLst/>
                          <a:latin typeface="Calibri" pitchFamily="34" charset="0"/>
                          <a:cs typeface="Arial" charset="0"/>
                        </a:rPr>
                        <a:t>chiefship</a:t>
                      </a:r>
                      <a:r>
                        <a:rPr kumimoji="0" lang="en-GB" sz="900" b="0" i="0" u="none" strike="noStrike" cap="none" normalizeH="0" baseline="0" dirty="0">
                          <a:ln>
                            <a:noFill/>
                          </a:ln>
                          <a:solidFill>
                            <a:srgbClr val="000000"/>
                          </a:solidFill>
                          <a:effectLst/>
                          <a:latin typeface="Calibri" pitchFamily="34" charset="0"/>
                          <a:cs typeface="Arial" charset="0"/>
                        </a:rPr>
                        <a:t>’, informal subcontracting</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2"/>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High capital: transportation companies, grocery shops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3"/>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Small businesses, self-employment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Mixed</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4"/>
                  </a:ext>
                </a:extLst>
              </a:tr>
              <a:tr h="167224">
                <a:tc row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White-collar work at local branches of Romanian companies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Mixed</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5"/>
                  </a:ext>
                </a:extLst>
              </a:tr>
              <a:tr h="188421">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White-collar work at Spanish companies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Out-group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6"/>
                  </a:ext>
                </a:extLst>
              </a:tr>
              <a:tr h="167224">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State sponsored associations, foundations, NGOs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7"/>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Spanish diploma, professional qualification</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Out-group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8"/>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Political and associational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Profile</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Status</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9"/>
                  </a:ext>
                </a:extLst>
              </a:tr>
              <a:tr h="229639">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Leaders of associations, community leaders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0"/>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Romanian political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1"/>
                  </a:ext>
                </a:extLst>
              </a:tr>
              <a:tr h="229639">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branches of Romanian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2"/>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Spanish political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Mixed</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3"/>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FFFFFF"/>
                          </a:solidFill>
                          <a:effectLst/>
                          <a:latin typeface="Calibri" pitchFamily="34" charset="0"/>
                          <a:cs typeface="Arial" charset="0"/>
                        </a:rPr>
                        <a:t>Prestige and cultural</a:t>
                      </a:r>
                      <a:endParaRPr kumimoji="0" lang="en-GB" sz="900" b="1" i="0" u="none" strike="noStrike" cap="none" normalizeH="0" baseline="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Profile</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Status</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4"/>
                  </a:ext>
                </a:extLst>
              </a:tr>
              <a:tr h="167224">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Voluntary teachers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Recovery</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5"/>
                  </a:ext>
                </a:extLst>
              </a:tr>
              <a:tr h="321286">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Artistic activities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Recovery</a:t>
                      </a:r>
                    </a:p>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6"/>
                  </a:ext>
                </a:extLst>
              </a:tr>
              <a:tr h="312026">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Attempt to establish local parishes by migrant associations; appointing excommunicated priests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7"/>
                  </a:ext>
                </a:extLst>
              </a:tr>
              <a:tr h="312026">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Parishes can only be established by the Orthodox church, and priests must be canonized in Romania</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Retention</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8"/>
                  </a:ext>
                </a:extLst>
              </a:tr>
              <a:tr h="167224">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‘Romanian Language and Culture’ teachers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9"/>
                  </a:ext>
                </a:extLst>
              </a:tr>
              <a:tr h="398040">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Journalists, Romanian media workers (Spanish and Romanian initiatives)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p>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20"/>
                  </a:ext>
                </a:extLst>
              </a:tr>
            </a:tbl>
          </a:graphicData>
        </a:graphic>
      </p:graphicFrame>
      <p:sp>
        <p:nvSpPr>
          <p:cNvPr id="10" name="Line Callout 2 (Accent Bar) 9">
            <a:extLst>
              <a:ext uri="{FF2B5EF4-FFF2-40B4-BE49-F238E27FC236}">
                <a16:creationId xmlns:a16="http://schemas.microsoft.com/office/drawing/2014/main" id="{A0815FDA-C473-45B5-EA42-85BC35AE505D}"/>
              </a:ext>
            </a:extLst>
          </p:cNvPr>
          <p:cNvSpPr/>
          <p:nvPr/>
        </p:nvSpPr>
        <p:spPr>
          <a:xfrm>
            <a:off x="4680347" y="681038"/>
            <a:ext cx="3132534" cy="1675210"/>
          </a:xfrm>
          <a:prstGeom prst="accentCallout2">
            <a:avLst>
              <a:gd name="adj1" fmla="val 42645"/>
              <a:gd name="adj2" fmla="val -1035"/>
              <a:gd name="adj3" fmla="val 41792"/>
              <a:gd name="adj4" fmla="val -23509"/>
              <a:gd name="adj5" fmla="val 19923"/>
              <a:gd name="adj6" fmla="val -46007"/>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‘Yes, I am satisfied, because in Romania I would have never achieved what I have achieved here. You can rest assured that I could have spent ten lives working in Romania without such results’ (</a:t>
            </a:r>
            <a:r>
              <a:rPr lang="en-GB" sz="1200" dirty="0" err="1"/>
              <a:t>Teodor</a:t>
            </a:r>
            <a:r>
              <a:rPr lang="en-GB" sz="1200" dirty="0"/>
              <a:t>, 52)</a:t>
            </a:r>
          </a:p>
        </p:txBody>
      </p:sp>
      <p:sp>
        <p:nvSpPr>
          <p:cNvPr id="12" name="Line Callout 2 (Accent Bar) 11">
            <a:extLst>
              <a:ext uri="{FF2B5EF4-FFF2-40B4-BE49-F238E27FC236}">
                <a16:creationId xmlns:a16="http://schemas.microsoft.com/office/drawing/2014/main" id="{B739211E-5A33-C16B-BA31-5B38019A60F3}"/>
              </a:ext>
            </a:extLst>
          </p:cNvPr>
          <p:cNvSpPr/>
          <p:nvPr/>
        </p:nvSpPr>
        <p:spPr>
          <a:xfrm>
            <a:off x="4680347" y="2409825"/>
            <a:ext cx="3132534" cy="2483644"/>
          </a:xfrm>
          <a:prstGeom prst="accentCallout2">
            <a:avLst>
              <a:gd name="adj1" fmla="val 18750"/>
              <a:gd name="adj2" fmla="val -1035"/>
              <a:gd name="adj3" fmla="val 18750"/>
              <a:gd name="adj4" fmla="val -16667"/>
              <a:gd name="adj5" fmla="val -55042"/>
              <a:gd name="adj6" fmla="val -62174"/>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‘I think [it was easier to set up a business in Spain] … Both because of the available bank loans and the straightforward bureaucracy. But be it wherever, it all depends on your personal ambition, hard work, and the way you treat people’ (</a:t>
            </a:r>
            <a:r>
              <a:rPr lang="en-GB" sz="1200" dirty="0" err="1"/>
              <a:t>Sanda</a:t>
            </a:r>
            <a:r>
              <a:rPr lang="en-GB" sz="1200" dirty="0"/>
              <a:t>, 39)</a:t>
            </a:r>
          </a:p>
        </p:txBody>
      </p:sp>
    </p:spTree>
    <p:custDataLst>
      <p:tags r:id="rId1"/>
    </p:custDataLst>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82D3DCB-C279-09AD-DF96-BFB55A2082CF}"/>
              </a:ext>
            </a:extLst>
          </p:cNvPr>
          <p:cNvGraphicFramePr>
            <a:graphicFrameLocks noGrp="1"/>
          </p:cNvGraphicFramePr>
          <p:nvPr/>
        </p:nvGraphicFramePr>
        <p:xfrm>
          <a:off x="1223963" y="195262"/>
          <a:ext cx="6696076" cy="4768457"/>
        </p:xfrm>
        <a:graphic>
          <a:graphicData uri="http://schemas.openxmlformats.org/drawingml/2006/table">
            <a:tbl>
              <a:tblPr/>
              <a:tblGrid>
                <a:gridCol w="608410">
                  <a:extLst>
                    <a:ext uri="{9D8B030D-6E8A-4147-A177-3AD203B41FA5}">
                      <a16:colId xmlns:a16="http://schemas.microsoft.com/office/drawing/2014/main" val="20000"/>
                    </a:ext>
                  </a:extLst>
                </a:gridCol>
                <a:gridCol w="2847640">
                  <a:extLst>
                    <a:ext uri="{9D8B030D-6E8A-4147-A177-3AD203B41FA5}">
                      <a16:colId xmlns:a16="http://schemas.microsoft.com/office/drawing/2014/main" val="20001"/>
                    </a:ext>
                  </a:extLst>
                </a:gridCol>
                <a:gridCol w="1794607">
                  <a:extLst>
                    <a:ext uri="{9D8B030D-6E8A-4147-A177-3AD203B41FA5}">
                      <a16:colId xmlns:a16="http://schemas.microsoft.com/office/drawing/2014/main" val="20002"/>
                    </a:ext>
                  </a:extLst>
                </a:gridCol>
                <a:gridCol w="1445419">
                  <a:extLst>
                    <a:ext uri="{9D8B030D-6E8A-4147-A177-3AD203B41FA5}">
                      <a16:colId xmlns:a16="http://schemas.microsoft.com/office/drawing/2014/main" val="20003"/>
                    </a:ext>
                  </a:extLst>
                </a:gridCol>
              </a:tblGrid>
              <a:tr h="230816">
                <a:tc gridSpan="4">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1200" b="1" i="0" u="none" strike="noStrike" cap="none" normalizeH="0" baseline="0" dirty="0">
                          <a:ln>
                            <a:noFill/>
                          </a:ln>
                          <a:solidFill>
                            <a:srgbClr val="FFFFFF"/>
                          </a:solidFill>
                          <a:effectLst/>
                          <a:latin typeface="Calibri" pitchFamily="34" charset="0"/>
                          <a:cs typeface="Arial" charset="0"/>
                        </a:rPr>
                        <a:t>A model of social differentiation of Romanians in </a:t>
                      </a:r>
                      <a:r>
                        <a:rPr kumimoji="0" lang="en-GB" sz="1200" b="1" i="0" u="none" strike="noStrike" cap="none" normalizeH="0" baseline="0" dirty="0" err="1">
                          <a:ln>
                            <a:noFill/>
                          </a:ln>
                          <a:solidFill>
                            <a:srgbClr val="FFFFFF"/>
                          </a:solidFill>
                          <a:effectLst/>
                          <a:latin typeface="Calibri" pitchFamily="34" charset="0"/>
                          <a:cs typeface="Arial" charset="0"/>
                        </a:rPr>
                        <a:t>Alcalá</a:t>
                      </a:r>
                      <a:r>
                        <a:rPr kumimoji="0" lang="en-GB" sz="1200" b="1" i="0" u="none" strike="noStrike" cap="none" normalizeH="0" baseline="0" dirty="0">
                          <a:ln>
                            <a:noFill/>
                          </a:ln>
                          <a:solidFill>
                            <a:srgbClr val="FFFFFF"/>
                          </a:solidFill>
                          <a:effectLst/>
                          <a:latin typeface="Calibri" pitchFamily="34" charset="0"/>
                          <a:cs typeface="Arial" charset="0"/>
                        </a:rPr>
                        <a:t> de Henares</a:t>
                      </a:r>
                      <a:endParaRPr kumimoji="0" lang="en-GB" sz="1200" b="1" i="0" u="none" strike="noStrike" cap="none" normalizeH="0" baseline="0" dirty="0">
                        <a:ln>
                          <a:noFill/>
                        </a:ln>
                        <a:solidFill>
                          <a:schemeClr val="tx2"/>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Economic and occupational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Profile</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Status</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1"/>
                  </a:ext>
                </a:extLst>
              </a:tr>
              <a:tr h="261434">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Low capital: ‘flat-</a:t>
                      </a:r>
                      <a:r>
                        <a:rPr kumimoji="0" lang="en-GB" sz="900" b="0" i="0" u="none" strike="noStrike" cap="none" normalizeH="0" baseline="0" dirty="0" err="1">
                          <a:ln>
                            <a:noFill/>
                          </a:ln>
                          <a:solidFill>
                            <a:srgbClr val="000000"/>
                          </a:solidFill>
                          <a:effectLst/>
                          <a:latin typeface="Calibri" pitchFamily="34" charset="0"/>
                          <a:cs typeface="Arial" charset="0"/>
                        </a:rPr>
                        <a:t>chiefship</a:t>
                      </a:r>
                      <a:r>
                        <a:rPr kumimoji="0" lang="en-GB" sz="900" b="0" i="0" u="none" strike="noStrike" cap="none" normalizeH="0" baseline="0" dirty="0">
                          <a:ln>
                            <a:noFill/>
                          </a:ln>
                          <a:solidFill>
                            <a:srgbClr val="000000"/>
                          </a:solidFill>
                          <a:effectLst/>
                          <a:latin typeface="Calibri" pitchFamily="34" charset="0"/>
                          <a:cs typeface="Arial" charset="0"/>
                        </a:rPr>
                        <a:t>’, informal subcontracting</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2"/>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High capital: transportation companies, grocery shops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3"/>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Small businesses, self-employment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Mixed</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4"/>
                  </a:ext>
                </a:extLst>
              </a:tr>
              <a:tr h="167224">
                <a:tc row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White-collar work at local branches of Romanian companies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Mixed</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5"/>
                  </a:ext>
                </a:extLst>
              </a:tr>
              <a:tr h="188421">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White-collar work at Spanish companies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Out-group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6"/>
                  </a:ext>
                </a:extLst>
              </a:tr>
              <a:tr h="167224">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State sponsored associations, foundations, NGOs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7"/>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Spanish diploma, professional qualification</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Out-group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8"/>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Political and associational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Profile</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Status</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9"/>
                  </a:ext>
                </a:extLst>
              </a:tr>
              <a:tr h="229639">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Leaders of associations, community leaders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0"/>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Romanian political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1"/>
                  </a:ext>
                </a:extLst>
              </a:tr>
              <a:tr h="229639">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branches of Romanian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2"/>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Spanish political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Mixed</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3"/>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FFFFFF"/>
                          </a:solidFill>
                          <a:effectLst/>
                          <a:latin typeface="Calibri" pitchFamily="34" charset="0"/>
                          <a:cs typeface="Arial" charset="0"/>
                        </a:rPr>
                        <a:t>Prestige and cultural</a:t>
                      </a:r>
                      <a:endParaRPr kumimoji="0" lang="en-GB" sz="900" b="1" i="0" u="none" strike="noStrike" cap="none" normalizeH="0" baseline="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Profile</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Status</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4"/>
                  </a:ext>
                </a:extLst>
              </a:tr>
              <a:tr h="167224">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Voluntary teachers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Recovery</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5"/>
                  </a:ext>
                </a:extLst>
              </a:tr>
              <a:tr h="321286">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Artistic activities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Recovery</a:t>
                      </a:r>
                    </a:p>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6"/>
                  </a:ext>
                </a:extLst>
              </a:tr>
              <a:tr h="312026">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Attempt to establish local parishes by migrant associations; appointing excommunicated priests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7"/>
                  </a:ext>
                </a:extLst>
              </a:tr>
              <a:tr h="312026">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Parishes can only be established by the Orthodox church, and priests must be canonized in Romania</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Retention</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8"/>
                  </a:ext>
                </a:extLst>
              </a:tr>
              <a:tr h="167224">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‘Romanian Language and Culture’ teachers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9"/>
                  </a:ext>
                </a:extLst>
              </a:tr>
              <a:tr h="398040">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Journalists, Romanian media workers (Spanish and Romanian initiatives)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p>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20"/>
                  </a:ext>
                </a:extLst>
              </a:tr>
            </a:tbl>
          </a:graphicData>
        </a:graphic>
      </p:graphicFrame>
      <p:sp>
        <p:nvSpPr>
          <p:cNvPr id="10" name="Line Callout 2 (Accent Bar) 9">
            <a:extLst>
              <a:ext uri="{FF2B5EF4-FFF2-40B4-BE49-F238E27FC236}">
                <a16:creationId xmlns:a16="http://schemas.microsoft.com/office/drawing/2014/main" id="{0D02ECDC-9B51-355A-CE9B-C8A14BEB7AD7}"/>
              </a:ext>
            </a:extLst>
          </p:cNvPr>
          <p:cNvSpPr/>
          <p:nvPr/>
        </p:nvSpPr>
        <p:spPr>
          <a:xfrm>
            <a:off x="4680347" y="465535"/>
            <a:ext cx="3132534" cy="1350169"/>
          </a:xfrm>
          <a:prstGeom prst="accentCallout2">
            <a:avLst>
              <a:gd name="adj1" fmla="val 42645"/>
              <a:gd name="adj2" fmla="val -1035"/>
              <a:gd name="adj3" fmla="val 109518"/>
              <a:gd name="adj4" fmla="val -8913"/>
              <a:gd name="adj5" fmla="val 136327"/>
              <a:gd name="adj6" fmla="val -23201"/>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While most associations were established to promote the solution of a concrete issue, they had the ability to affect status relations more widely. The oldest Romanian association in </a:t>
            </a:r>
            <a:r>
              <a:rPr lang="en-GB" sz="1200" dirty="0" err="1"/>
              <a:t>Alcalá</a:t>
            </a:r>
            <a:r>
              <a:rPr lang="en-GB" sz="1200" dirty="0"/>
              <a:t> dates back to 1999, having lived its active heyday in 2003-2004 while its political links with the city council were closest</a:t>
            </a:r>
          </a:p>
        </p:txBody>
      </p:sp>
      <p:sp>
        <p:nvSpPr>
          <p:cNvPr id="12" name="Line Callout 2 (Accent Bar) 11">
            <a:extLst>
              <a:ext uri="{FF2B5EF4-FFF2-40B4-BE49-F238E27FC236}">
                <a16:creationId xmlns:a16="http://schemas.microsoft.com/office/drawing/2014/main" id="{DB60B880-C14A-0788-AA90-BC8D0FD1F510}"/>
              </a:ext>
            </a:extLst>
          </p:cNvPr>
          <p:cNvSpPr/>
          <p:nvPr/>
        </p:nvSpPr>
        <p:spPr>
          <a:xfrm>
            <a:off x="4680347" y="1869281"/>
            <a:ext cx="3132534" cy="1404938"/>
          </a:xfrm>
          <a:prstGeom prst="accentCallout2">
            <a:avLst>
              <a:gd name="adj1" fmla="val 46223"/>
              <a:gd name="adj2" fmla="val -1035"/>
              <a:gd name="adj3" fmla="val 70643"/>
              <a:gd name="adj4" fmla="val -7088"/>
              <a:gd name="adj5" fmla="val 105239"/>
              <a:gd name="adj6" fmla="val -53051"/>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The Romanian Saturday school, the folk ensemble, and the literary circle initiated by the association have also provided former teachers and artists the opportunity to recover some of their previous social statuses by doing voluntary work specific to their qualifications and knowledge.</a:t>
            </a:r>
          </a:p>
        </p:txBody>
      </p:sp>
      <p:sp>
        <p:nvSpPr>
          <p:cNvPr id="6" name="Line Callout 2 (Accent Bar) 5">
            <a:extLst>
              <a:ext uri="{FF2B5EF4-FFF2-40B4-BE49-F238E27FC236}">
                <a16:creationId xmlns:a16="http://schemas.microsoft.com/office/drawing/2014/main" id="{4E03F4BA-2B8B-10F3-9279-9BF8F71753FC}"/>
              </a:ext>
            </a:extLst>
          </p:cNvPr>
          <p:cNvSpPr/>
          <p:nvPr/>
        </p:nvSpPr>
        <p:spPr>
          <a:xfrm>
            <a:off x="4680347" y="3327797"/>
            <a:ext cx="3132534" cy="1565672"/>
          </a:xfrm>
          <a:prstGeom prst="accentCallout2">
            <a:avLst>
              <a:gd name="adj1" fmla="val 46223"/>
              <a:gd name="adj2" fmla="val -1035"/>
              <a:gd name="adj3" fmla="val 13662"/>
              <a:gd name="adj4" fmla="val -13018"/>
              <a:gd name="adj5" fmla="val 13944"/>
              <a:gd name="adj6" fmla="val -52595"/>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‘Being a writer used to be a noble title [in our society]’ </a:t>
            </a:r>
            <a:r>
              <a:rPr lang="hu-HU" sz="1200" dirty="0" err="1"/>
              <a:t>Vintilă</a:t>
            </a:r>
            <a:r>
              <a:rPr lang="hu-HU" sz="1200" dirty="0"/>
              <a:t> </a:t>
            </a:r>
            <a:r>
              <a:rPr lang="hu-HU" sz="1200" dirty="0" err="1"/>
              <a:t>Horia</a:t>
            </a:r>
            <a:r>
              <a:rPr lang="hu-HU" sz="1200" dirty="0"/>
              <a:t> (1979: 266)</a:t>
            </a:r>
            <a:endParaRPr lang="en-GB" sz="1200" dirty="0"/>
          </a:p>
        </p:txBody>
      </p:sp>
    </p:spTree>
    <p:custDataLst>
      <p:tags r:id="rId1"/>
    </p:custDataLst>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B847E12-B9CA-B66F-14D0-53536611A3E7}"/>
              </a:ext>
            </a:extLst>
          </p:cNvPr>
          <p:cNvGraphicFramePr>
            <a:graphicFrameLocks noGrp="1"/>
          </p:cNvGraphicFramePr>
          <p:nvPr/>
        </p:nvGraphicFramePr>
        <p:xfrm>
          <a:off x="1223963" y="195262"/>
          <a:ext cx="6696076" cy="4768457"/>
        </p:xfrm>
        <a:graphic>
          <a:graphicData uri="http://schemas.openxmlformats.org/drawingml/2006/table">
            <a:tbl>
              <a:tblPr/>
              <a:tblGrid>
                <a:gridCol w="608410">
                  <a:extLst>
                    <a:ext uri="{9D8B030D-6E8A-4147-A177-3AD203B41FA5}">
                      <a16:colId xmlns:a16="http://schemas.microsoft.com/office/drawing/2014/main" val="20000"/>
                    </a:ext>
                  </a:extLst>
                </a:gridCol>
                <a:gridCol w="2847640">
                  <a:extLst>
                    <a:ext uri="{9D8B030D-6E8A-4147-A177-3AD203B41FA5}">
                      <a16:colId xmlns:a16="http://schemas.microsoft.com/office/drawing/2014/main" val="20001"/>
                    </a:ext>
                  </a:extLst>
                </a:gridCol>
                <a:gridCol w="1794607">
                  <a:extLst>
                    <a:ext uri="{9D8B030D-6E8A-4147-A177-3AD203B41FA5}">
                      <a16:colId xmlns:a16="http://schemas.microsoft.com/office/drawing/2014/main" val="20002"/>
                    </a:ext>
                  </a:extLst>
                </a:gridCol>
                <a:gridCol w="1445419">
                  <a:extLst>
                    <a:ext uri="{9D8B030D-6E8A-4147-A177-3AD203B41FA5}">
                      <a16:colId xmlns:a16="http://schemas.microsoft.com/office/drawing/2014/main" val="20003"/>
                    </a:ext>
                  </a:extLst>
                </a:gridCol>
              </a:tblGrid>
              <a:tr h="230816">
                <a:tc gridSpan="4">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1200" b="1" i="0" u="none" strike="noStrike" cap="none" normalizeH="0" baseline="0" dirty="0">
                          <a:ln>
                            <a:noFill/>
                          </a:ln>
                          <a:solidFill>
                            <a:srgbClr val="FFFFFF"/>
                          </a:solidFill>
                          <a:effectLst/>
                          <a:latin typeface="Calibri" pitchFamily="34" charset="0"/>
                          <a:cs typeface="Arial" charset="0"/>
                        </a:rPr>
                        <a:t>A model of social differentiation of Romanians in </a:t>
                      </a:r>
                      <a:r>
                        <a:rPr kumimoji="0" lang="en-GB" sz="1200" b="1" i="0" u="none" strike="noStrike" cap="none" normalizeH="0" baseline="0" dirty="0" err="1">
                          <a:ln>
                            <a:noFill/>
                          </a:ln>
                          <a:solidFill>
                            <a:srgbClr val="FFFFFF"/>
                          </a:solidFill>
                          <a:effectLst/>
                          <a:latin typeface="Calibri" pitchFamily="34" charset="0"/>
                          <a:cs typeface="Arial" charset="0"/>
                        </a:rPr>
                        <a:t>Alcalá</a:t>
                      </a:r>
                      <a:r>
                        <a:rPr kumimoji="0" lang="en-GB" sz="1200" b="1" i="0" u="none" strike="noStrike" cap="none" normalizeH="0" baseline="0" dirty="0">
                          <a:ln>
                            <a:noFill/>
                          </a:ln>
                          <a:solidFill>
                            <a:srgbClr val="FFFFFF"/>
                          </a:solidFill>
                          <a:effectLst/>
                          <a:latin typeface="Calibri" pitchFamily="34" charset="0"/>
                          <a:cs typeface="Arial" charset="0"/>
                        </a:rPr>
                        <a:t> de Henares</a:t>
                      </a:r>
                      <a:endParaRPr kumimoji="0" lang="en-GB" sz="1200" b="1" i="0" u="none" strike="noStrike" cap="none" normalizeH="0" baseline="0" dirty="0">
                        <a:ln>
                          <a:noFill/>
                        </a:ln>
                        <a:solidFill>
                          <a:schemeClr val="tx2"/>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Economic and occupational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Profile</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Status</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1"/>
                  </a:ext>
                </a:extLst>
              </a:tr>
              <a:tr h="261434">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Low capital: ‘flat-</a:t>
                      </a:r>
                      <a:r>
                        <a:rPr kumimoji="0" lang="en-GB" sz="900" b="0" i="0" u="none" strike="noStrike" cap="none" normalizeH="0" baseline="0" dirty="0" err="1">
                          <a:ln>
                            <a:noFill/>
                          </a:ln>
                          <a:solidFill>
                            <a:srgbClr val="000000"/>
                          </a:solidFill>
                          <a:effectLst/>
                          <a:latin typeface="Calibri" pitchFamily="34" charset="0"/>
                          <a:cs typeface="Arial" charset="0"/>
                        </a:rPr>
                        <a:t>chiefship</a:t>
                      </a:r>
                      <a:r>
                        <a:rPr kumimoji="0" lang="en-GB" sz="900" b="0" i="0" u="none" strike="noStrike" cap="none" normalizeH="0" baseline="0" dirty="0">
                          <a:ln>
                            <a:noFill/>
                          </a:ln>
                          <a:solidFill>
                            <a:srgbClr val="000000"/>
                          </a:solidFill>
                          <a:effectLst/>
                          <a:latin typeface="Calibri" pitchFamily="34" charset="0"/>
                          <a:cs typeface="Arial" charset="0"/>
                        </a:rPr>
                        <a:t>’, informal subcontracting</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2"/>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High capital: transportation companies, grocery shops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3"/>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Small businesses, self-employment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Mixed</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4"/>
                  </a:ext>
                </a:extLst>
              </a:tr>
              <a:tr h="167224">
                <a:tc row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White-collar work at local branches of Romanian companies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Mixed</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5"/>
                  </a:ext>
                </a:extLst>
              </a:tr>
              <a:tr h="188421">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White-collar work at Spanish companies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Out-group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6"/>
                  </a:ext>
                </a:extLst>
              </a:tr>
              <a:tr h="167224">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State sponsored associations, foundations, NGOs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7"/>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Spanish diploma, professional qualification</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Out-group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8"/>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Political and associational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Profile</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Status</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9"/>
                  </a:ext>
                </a:extLst>
              </a:tr>
              <a:tr h="229639">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Leaders of associations, community leaders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0"/>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Romanian political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1"/>
                  </a:ext>
                </a:extLst>
              </a:tr>
              <a:tr h="229639">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branches of Romanian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2"/>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Spanish political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Mixed</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3"/>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FFFFFF"/>
                          </a:solidFill>
                          <a:effectLst/>
                          <a:latin typeface="Calibri" pitchFamily="34" charset="0"/>
                          <a:cs typeface="Arial" charset="0"/>
                        </a:rPr>
                        <a:t>Prestige and cultural</a:t>
                      </a:r>
                      <a:endParaRPr kumimoji="0" lang="en-GB" sz="900" b="1" i="0" u="none" strike="noStrike" cap="none" normalizeH="0" baseline="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Profile</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Status</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4"/>
                  </a:ext>
                </a:extLst>
              </a:tr>
              <a:tr h="167224">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Voluntary teachers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Recovery</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5"/>
                  </a:ext>
                </a:extLst>
              </a:tr>
              <a:tr h="321286">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Artistic activities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Recovery</a:t>
                      </a:r>
                    </a:p>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6"/>
                  </a:ext>
                </a:extLst>
              </a:tr>
              <a:tr h="312026">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Attempt to establish local parishes by migrant associations; appointing excommunicated priests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7"/>
                  </a:ext>
                </a:extLst>
              </a:tr>
              <a:tr h="312026">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Parishes can only be established by the Orthodox church, and priests must be canonized in Romania</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Retention</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8"/>
                  </a:ext>
                </a:extLst>
              </a:tr>
              <a:tr h="167224">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‘Romanian Language and Culture’ teachers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9"/>
                  </a:ext>
                </a:extLst>
              </a:tr>
              <a:tr h="398040">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Journalists, Romanian media workers (Spanish and Romanian initiatives)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p>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20"/>
                  </a:ext>
                </a:extLst>
              </a:tr>
            </a:tbl>
          </a:graphicData>
        </a:graphic>
      </p:graphicFrame>
      <p:sp>
        <p:nvSpPr>
          <p:cNvPr id="10" name="Line Callout 2 (Accent Bar) 9">
            <a:extLst>
              <a:ext uri="{FF2B5EF4-FFF2-40B4-BE49-F238E27FC236}">
                <a16:creationId xmlns:a16="http://schemas.microsoft.com/office/drawing/2014/main" id="{36F691FF-4E35-74CD-D4F5-BA40149FDB28}"/>
              </a:ext>
            </a:extLst>
          </p:cNvPr>
          <p:cNvSpPr/>
          <p:nvPr/>
        </p:nvSpPr>
        <p:spPr>
          <a:xfrm>
            <a:off x="4680347" y="465535"/>
            <a:ext cx="3132534" cy="756047"/>
          </a:xfrm>
          <a:prstGeom prst="accentCallout2">
            <a:avLst>
              <a:gd name="adj1" fmla="val 42645"/>
              <a:gd name="adj2" fmla="val -1035"/>
              <a:gd name="adj3" fmla="val 88023"/>
              <a:gd name="adj4" fmla="val -26246"/>
              <a:gd name="adj5" fmla="val 326730"/>
              <a:gd name="adj6" fmla="val -35517"/>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the Spanish and Italian votes’ had decided the outcome of the 2009 Romanian presidential elections (</a:t>
            </a:r>
            <a:r>
              <a:rPr lang="en-GB" sz="1200" dirty="0" err="1"/>
              <a:t>Zidărescu</a:t>
            </a:r>
            <a:r>
              <a:rPr lang="en-GB" sz="1200" dirty="0"/>
              <a:t> 2009)</a:t>
            </a:r>
          </a:p>
        </p:txBody>
      </p:sp>
      <p:sp>
        <p:nvSpPr>
          <p:cNvPr id="12" name="Line Callout 2 (Accent Bar) 11">
            <a:extLst>
              <a:ext uri="{FF2B5EF4-FFF2-40B4-BE49-F238E27FC236}">
                <a16:creationId xmlns:a16="http://schemas.microsoft.com/office/drawing/2014/main" id="{184E32FD-01F9-FD07-FA5D-700767BCDB21}"/>
              </a:ext>
            </a:extLst>
          </p:cNvPr>
          <p:cNvSpPr/>
          <p:nvPr/>
        </p:nvSpPr>
        <p:spPr>
          <a:xfrm>
            <a:off x="4680347" y="1275160"/>
            <a:ext cx="3132534" cy="1837134"/>
          </a:xfrm>
          <a:prstGeom prst="accentCallout2">
            <a:avLst>
              <a:gd name="adj1" fmla="val 46223"/>
              <a:gd name="adj2" fmla="val -1035"/>
              <a:gd name="adj3" fmla="val 69663"/>
              <a:gd name="adj4" fmla="val -24421"/>
              <a:gd name="adj5" fmla="val 147286"/>
              <a:gd name="adj6" fmla="val -29788"/>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Strategies adopted in the religious field have failed.</a:t>
            </a:r>
          </a:p>
          <a:p>
            <a:pPr algn="just">
              <a:defRPr/>
            </a:pPr>
            <a:r>
              <a:rPr lang="en-GB" sz="1200" dirty="0"/>
              <a:t>The ex-priest who had unsuccessfully attempted to recover his status as a clergyman, has since entered politics as a local representative of the then ruling Romanian party. </a:t>
            </a:r>
          </a:p>
          <a:p>
            <a:pPr algn="just">
              <a:defRPr/>
            </a:pPr>
            <a:r>
              <a:rPr lang="en-GB" sz="1200" dirty="0"/>
              <a:t>Newly arrived priests are spared the struggle for status recognition, being able to retain their original social prestige.</a:t>
            </a:r>
          </a:p>
        </p:txBody>
      </p:sp>
      <p:sp>
        <p:nvSpPr>
          <p:cNvPr id="6" name="Line Callout 2 (Accent Bar) 5">
            <a:extLst>
              <a:ext uri="{FF2B5EF4-FFF2-40B4-BE49-F238E27FC236}">
                <a16:creationId xmlns:a16="http://schemas.microsoft.com/office/drawing/2014/main" id="{27BAC9FB-B608-B8FB-AD58-134CB089A38A}"/>
              </a:ext>
            </a:extLst>
          </p:cNvPr>
          <p:cNvSpPr/>
          <p:nvPr/>
        </p:nvSpPr>
        <p:spPr>
          <a:xfrm>
            <a:off x="4680347" y="3165872"/>
            <a:ext cx="3132534" cy="1727597"/>
          </a:xfrm>
          <a:prstGeom prst="accentCallout2">
            <a:avLst>
              <a:gd name="adj1" fmla="val 46223"/>
              <a:gd name="adj2" fmla="val -1035"/>
              <a:gd name="adj3" fmla="val 93882"/>
              <a:gd name="adj4" fmla="val -11650"/>
              <a:gd name="adj5" fmla="val 94164"/>
              <a:gd name="adj6" fmla="val -62174"/>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We cannot talk about a ‘normal’ Romanian language press in Spain due to ‘the lack of community feeling and cooperation’. When ‘people will realise they belong here, and that their children are no longer immigrants but Spanish, European and Romanian at once, then there shall be real press and real journalists’ (</a:t>
            </a:r>
            <a:r>
              <a:rPr lang="en-GB" sz="1200" dirty="0" err="1"/>
              <a:t>Camil</a:t>
            </a:r>
            <a:r>
              <a:rPr lang="en-GB" sz="1200" dirty="0"/>
              <a:t>, 55, journalist)</a:t>
            </a:r>
          </a:p>
          <a:p>
            <a:pPr algn="just">
              <a:defRPr/>
            </a:pPr>
            <a:endParaRPr lang="en-GB" sz="1200" dirty="0"/>
          </a:p>
        </p:txBody>
      </p:sp>
    </p:spTree>
    <p:custDataLst>
      <p:tags r:id="rId1"/>
    </p:custDataLst>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7BA6A68-89A7-A3B4-1C59-3E9BA9A7D6C0}"/>
              </a:ext>
            </a:extLst>
          </p:cNvPr>
          <p:cNvGraphicFramePr>
            <a:graphicFrameLocks noGrp="1"/>
          </p:cNvGraphicFramePr>
          <p:nvPr/>
        </p:nvGraphicFramePr>
        <p:xfrm>
          <a:off x="1223963" y="195263"/>
          <a:ext cx="6696076" cy="4768457"/>
        </p:xfrm>
        <a:graphic>
          <a:graphicData uri="http://schemas.openxmlformats.org/drawingml/2006/table">
            <a:tbl>
              <a:tblPr/>
              <a:tblGrid>
                <a:gridCol w="608410">
                  <a:extLst>
                    <a:ext uri="{9D8B030D-6E8A-4147-A177-3AD203B41FA5}">
                      <a16:colId xmlns:a16="http://schemas.microsoft.com/office/drawing/2014/main" val="20000"/>
                    </a:ext>
                  </a:extLst>
                </a:gridCol>
                <a:gridCol w="2847640">
                  <a:extLst>
                    <a:ext uri="{9D8B030D-6E8A-4147-A177-3AD203B41FA5}">
                      <a16:colId xmlns:a16="http://schemas.microsoft.com/office/drawing/2014/main" val="20001"/>
                    </a:ext>
                  </a:extLst>
                </a:gridCol>
                <a:gridCol w="1794607">
                  <a:extLst>
                    <a:ext uri="{9D8B030D-6E8A-4147-A177-3AD203B41FA5}">
                      <a16:colId xmlns:a16="http://schemas.microsoft.com/office/drawing/2014/main" val="20002"/>
                    </a:ext>
                  </a:extLst>
                </a:gridCol>
                <a:gridCol w="1445419">
                  <a:extLst>
                    <a:ext uri="{9D8B030D-6E8A-4147-A177-3AD203B41FA5}">
                      <a16:colId xmlns:a16="http://schemas.microsoft.com/office/drawing/2014/main" val="20003"/>
                    </a:ext>
                  </a:extLst>
                </a:gridCol>
              </a:tblGrid>
              <a:tr h="230816">
                <a:tc gridSpan="4">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1200" b="1" i="0" u="none" strike="noStrike" cap="none" normalizeH="0" baseline="0" dirty="0">
                          <a:ln>
                            <a:noFill/>
                          </a:ln>
                          <a:solidFill>
                            <a:srgbClr val="FFFFFF"/>
                          </a:solidFill>
                          <a:effectLst/>
                          <a:latin typeface="Calibri" pitchFamily="34" charset="0"/>
                          <a:cs typeface="Arial" charset="0"/>
                        </a:rPr>
                        <a:t>A model of social differentiation of Romanians in </a:t>
                      </a:r>
                      <a:r>
                        <a:rPr kumimoji="0" lang="en-GB" sz="1200" b="1" i="0" u="none" strike="noStrike" cap="none" normalizeH="0" baseline="0" dirty="0" err="1">
                          <a:ln>
                            <a:noFill/>
                          </a:ln>
                          <a:solidFill>
                            <a:srgbClr val="FFFFFF"/>
                          </a:solidFill>
                          <a:effectLst/>
                          <a:latin typeface="Calibri" pitchFamily="34" charset="0"/>
                          <a:cs typeface="Arial" charset="0"/>
                        </a:rPr>
                        <a:t>Alcalá</a:t>
                      </a:r>
                      <a:r>
                        <a:rPr kumimoji="0" lang="en-GB" sz="1200" b="1" i="0" u="none" strike="noStrike" cap="none" normalizeH="0" baseline="0" dirty="0">
                          <a:ln>
                            <a:noFill/>
                          </a:ln>
                          <a:solidFill>
                            <a:srgbClr val="FFFFFF"/>
                          </a:solidFill>
                          <a:effectLst/>
                          <a:latin typeface="Calibri" pitchFamily="34" charset="0"/>
                          <a:cs typeface="Arial" charset="0"/>
                        </a:rPr>
                        <a:t> de Henares</a:t>
                      </a:r>
                      <a:endParaRPr kumimoji="0" lang="en-GB" sz="1200" b="1" i="0" u="none" strike="noStrike" cap="none" normalizeH="0" baseline="0" dirty="0">
                        <a:ln>
                          <a:noFill/>
                        </a:ln>
                        <a:solidFill>
                          <a:schemeClr val="tx2"/>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Economic and occupational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Profile</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Status</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1"/>
                  </a:ext>
                </a:extLst>
              </a:tr>
              <a:tr h="261434">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Low capital: ‘flat-</a:t>
                      </a:r>
                      <a:r>
                        <a:rPr kumimoji="0" lang="en-GB" sz="900" b="0" i="0" u="none" strike="noStrike" cap="none" normalizeH="0" baseline="0" dirty="0" err="1">
                          <a:ln>
                            <a:noFill/>
                          </a:ln>
                          <a:solidFill>
                            <a:srgbClr val="000000"/>
                          </a:solidFill>
                          <a:effectLst/>
                          <a:latin typeface="Calibri" pitchFamily="34" charset="0"/>
                          <a:cs typeface="Arial" charset="0"/>
                        </a:rPr>
                        <a:t>chiefship</a:t>
                      </a:r>
                      <a:r>
                        <a:rPr kumimoji="0" lang="en-GB" sz="900" b="0" i="0" u="none" strike="noStrike" cap="none" normalizeH="0" baseline="0" dirty="0">
                          <a:ln>
                            <a:noFill/>
                          </a:ln>
                          <a:solidFill>
                            <a:srgbClr val="000000"/>
                          </a:solidFill>
                          <a:effectLst/>
                          <a:latin typeface="Calibri" pitchFamily="34" charset="0"/>
                          <a:cs typeface="Arial" charset="0"/>
                        </a:rPr>
                        <a:t>’, informal subcontracting</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2"/>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High capital: transportation companies, grocery shops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3"/>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Small businesses, self-employment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Mixed</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4"/>
                  </a:ext>
                </a:extLst>
              </a:tr>
              <a:tr h="167224">
                <a:tc row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White-collar work at local branches of Romanian companies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Mixed</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5"/>
                  </a:ext>
                </a:extLst>
              </a:tr>
              <a:tr h="188421">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White-collar work at Spanish companies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Out-group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6"/>
                  </a:ext>
                </a:extLst>
              </a:tr>
              <a:tr h="167224">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State sponsored associations, foundations, NGOs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7"/>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Spanish diploma, professional qualification</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Out-group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8"/>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Political and associational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Profile</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Status</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9"/>
                  </a:ext>
                </a:extLst>
              </a:tr>
              <a:tr h="229639">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Leaders of associations, community leaders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0"/>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Romanian political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1"/>
                  </a:ext>
                </a:extLst>
              </a:tr>
              <a:tr h="229639">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branches of Romanian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2"/>
                  </a:ext>
                </a:extLst>
              </a:tr>
              <a:tr h="229639">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Local Spanish political parties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Mixed</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3"/>
                  </a:ext>
                </a:extLst>
              </a:tr>
              <a:tr h="15601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FFFFFF"/>
                          </a:solidFill>
                          <a:effectLst/>
                          <a:latin typeface="Calibri" pitchFamily="34" charset="0"/>
                          <a:cs typeface="Arial" charset="0"/>
                        </a:rPr>
                        <a:t>Prestige and cultural</a:t>
                      </a:r>
                      <a:endParaRPr kumimoji="0" lang="en-GB" sz="900" b="1" i="0" u="none" strike="noStrike" cap="none" normalizeH="0" baseline="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000000"/>
                          </a:solidFill>
                          <a:effectLst/>
                          <a:latin typeface="Calibri" pitchFamily="34" charset="0"/>
                          <a:cs typeface="Arial" charset="0"/>
                        </a:rPr>
                        <a:t>Profile</a:t>
                      </a:r>
                      <a:endParaRPr kumimoji="0" lang="en-GB" sz="900" b="1"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a:ln>
                            <a:noFill/>
                          </a:ln>
                          <a:solidFill>
                            <a:srgbClr val="000000"/>
                          </a:solidFill>
                          <a:effectLst/>
                          <a:latin typeface="Calibri" pitchFamily="34" charset="0"/>
                          <a:cs typeface="Arial" charset="0"/>
                        </a:rPr>
                        <a:t>Status</a:t>
                      </a:r>
                      <a:endParaRPr kumimoji="0" lang="en-GB" sz="900" b="1"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4"/>
                  </a:ext>
                </a:extLst>
              </a:tr>
              <a:tr h="167224">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Internal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Voluntary teachers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Recovery</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5"/>
                  </a:ext>
                </a:extLst>
              </a:tr>
              <a:tr h="321286">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Artistic activities</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Recovery</a:t>
                      </a:r>
                    </a:p>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Improvement</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6"/>
                  </a:ext>
                </a:extLst>
              </a:tr>
              <a:tr h="312026">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Attempt to establish local parishes by migrant associations; appointing excommunicated priests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In-group</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7"/>
                  </a:ext>
                </a:extLst>
              </a:tr>
              <a:tr h="312026">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900" b="1" i="0" u="none" strike="noStrike" cap="none" normalizeH="0" baseline="0" dirty="0">
                          <a:ln>
                            <a:noFill/>
                          </a:ln>
                          <a:solidFill>
                            <a:srgbClr val="FFFFFF"/>
                          </a:solidFill>
                          <a:effectLst/>
                          <a:latin typeface="Calibri" pitchFamily="34" charset="0"/>
                          <a:cs typeface="Arial" charset="0"/>
                        </a:rPr>
                        <a:t>External</a:t>
                      </a:r>
                      <a:endParaRPr kumimoji="0" lang="en-GB" sz="900" b="1" i="0" u="none" strike="noStrike" cap="none" normalizeH="0" baseline="0" dirty="0">
                        <a:ln>
                          <a:noFill/>
                        </a:ln>
                        <a:solidFill>
                          <a:srgbClr val="FFFFFF"/>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Parishes can only be established by the Orthodox church, and priests must be canonized in Romania</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Retention</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8"/>
                  </a:ext>
                </a:extLst>
              </a:tr>
              <a:tr h="167224">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‘Romanian Language and Culture’ teachers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19"/>
                  </a:ext>
                </a:extLst>
              </a:tr>
              <a:tr h="398040">
                <a:tc vMerge="1">
                  <a:txBody>
                    <a:bodyPr/>
                    <a:lstStyle/>
                    <a:p>
                      <a:endParaRPr lang="en-GB"/>
                    </a:p>
                  </a:txBody>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Journalists, Romanian media workers (Spanish and Romanian initiatives)</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a:ln>
                            <a:noFill/>
                          </a:ln>
                          <a:solidFill>
                            <a:srgbClr val="000000"/>
                          </a:solidFill>
                          <a:effectLst/>
                          <a:latin typeface="Calibri" pitchFamily="34" charset="0"/>
                          <a:cs typeface="Arial" charset="0"/>
                        </a:rPr>
                        <a:t>In-group</a:t>
                      </a:r>
                      <a:endParaRPr kumimoji="0" lang="en-GB" sz="900" b="0" i="0" u="none" strike="noStrike" cap="none" normalizeH="0" baseline="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Recovery</a:t>
                      </a:r>
                    </a:p>
                    <a:p>
                      <a:pPr marL="0" marR="0" lvl="0" indent="0" algn="l" defTabSz="914400" rtl="0" eaLnBrk="1" fontAlgn="base" latinLnBrk="0" hangingPunct="1">
                        <a:lnSpc>
                          <a:spcPct val="115000"/>
                        </a:lnSpc>
                        <a:spcBef>
                          <a:spcPct val="0"/>
                        </a:spcBef>
                        <a:spcAft>
                          <a:spcPct val="0"/>
                        </a:spcAft>
                        <a:buClrTx/>
                        <a:buSzTx/>
                        <a:buFontTx/>
                        <a:buNone/>
                        <a:tabLst/>
                      </a:pPr>
                      <a:r>
                        <a:rPr kumimoji="0" lang="en-GB" sz="900" b="0" i="0" u="none" strike="noStrike" cap="none" normalizeH="0" baseline="0" dirty="0">
                          <a:ln>
                            <a:noFill/>
                          </a:ln>
                          <a:solidFill>
                            <a:srgbClr val="000000"/>
                          </a:solidFill>
                          <a:effectLst/>
                          <a:latin typeface="Calibri" pitchFamily="34" charset="0"/>
                          <a:cs typeface="Arial" charset="0"/>
                        </a:rPr>
                        <a:t>Improvement</a:t>
                      </a:r>
                      <a:endParaRPr kumimoji="0" lang="en-GB" sz="900" b="0" i="0" u="none" strike="noStrike" cap="none" normalizeH="0" baseline="0" dirty="0">
                        <a:ln>
                          <a:noFill/>
                        </a:ln>
                        <a:solidFill>
                          <a:srgbClr val="000000"/>
                        </a:solidFill>
                        <a:effectLst/>
                        <a:latin typeface="Calibri" pitchFamily="34" charset="0"/>
                        <a:ea typeface="SimSun" pitchFamily="2" charset="-122"/>
                        <a:cs typeface="Times New Roman" pitchFamily="18" charset="0"/>
                      </a:endParaRPr>
                    </a:p>
                  </a:txBody>
                  <a:tcPr marL="5891" marR="58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20"/>
                  </a:ext>
                </a:extLst>
              </a:tr>
            </a:tbl>
          </a:graphicData>
        </a:graphic>
      </p:graphicFrame>
      <p:sp>
        <p:nvSpPr>
          <p:cNvPr id="12" name="Line Callout 2 (Accent Bar) 11">
            <a:extLst>
              <a:ext uri="{FF2B5EF4-FFF2-40B4-BE49-F238E27FC236}">
                <a16:creationId xmlns:a16="http://schemas.microsoft.com/office/drawing/2014/main" id="{313C8B84-2FAC-85E2-D8D8-115B549BDEE9}"/>
              </a:ext>
            </a:extLst>
          </p:cNvPr>
          <p:cNvSpPr/>
          <p:nvPr/>
        </p:nvSpPr>
        <p:spPr>
          <a:xfrm>
            <a:off x="4680347" y="465535"/>
            <a:ext cx="3132534" cy="1997869"/>
          </a:xfrm>
          <a:prstGeom prst="accentCallout2">
            <a:avLst>
              <a:gd name="adj1" fmla="val 12306"/>
              <a:gd name="adj2" fmla="val -579"/>
              <a:gd name="adj3" fmla="val 27606"/>
              <a:gd name="adj4" fmla="val -23053"/>
              <a:gd name="adj5" fmla="val 52857"/>
              <a:gd name="adj6" fmla="val -25227"/>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I did not choose the bank because they paid more. In fact, I used to earn better while working as a cook. (…) At the casino, I used to work from five in the afternoon until three in the morning, including weekends and holidays, while at the bank I work eight hours a day on weekdays. … After I had decided to remain here for a longer period, my aim was to develop my career and lead a more normal life’ (Magdalena, 30).</a:t>
            </a:r>
          </a:p>
        </p:txBody>
      </p:sp>
      <p:sp>
        <p:nvSpPr>
          <p:cNvPr id="6" name="Line Callout 2 (Accent Bar) 5">
            <a:extLst>
              <a:ext uri="{FF2B5EF4-FFF2-40B4-BE49-F238E27FC236}">
                <a16:creationId xmlns:a16="http://schemas.microsoft.com/office/drawing/2014/main" id="{EDED0028-B5A5-FA00-96CD-4A5CF24A4950}"/>
              </a:ext>
            </a:extLst>
          </p:cNvPr>
          <p:cNvSpPr/>
          <p:nvPr/>
        </p:nvSpPr>
        <p:spPr>
          <a:xfrm>
            <a:off x="4680347" y="2518172"/>
            <a:ext cx="3132534" cy="2375297"/>
          </a:xfrm>
          <a:prstGeom prst="accentCallout2">
            <a:avLst>
              <a:gd name="adj1" fmla="val 46223"/>
              <a:gd name="adj2" fmla="val -1035"/>
              <a:gd name="adj3" fmla="val 46383"/>
              <a:gd name="adj4" fmla="val -30807"/>
              <a:gd name="adj5" fmla="val -54948"/>
              <a:gd name="adj6" fmla="val -37087"/>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GB" sz="1200" dirty="0"/>
              <a:t>Establishing small businesses with a mixed customer profile – like running a pub or an internet-café – are other strategies of entering the Spanish formal socio-economic hierarchy. Self-employment is also associated a higher social status (cf. </a:t>
            </a:r>
            <a:r>
              <a:rPr lang="en-GB" sz="1200" dirty="0" err="1"/>
              <a:t>Serdedakis</a:t>
            </a:r>
            <a:r>
              <a:rPr lang="en-GB" sz="1200" dirty="0"/>
              <a:t> et al. 2003; </a:t>
            </a:r>
            <a:r>
              <a:rPr lang="en-GB" sz="1200" dirty="0" err="1"/>
              <a:t>Wahlbeck</a:t>
            </a:r>
            <a:r>
              <a:rPr lang="en-GB" sz="1200" dirty="0"/>
              <a:t> 2008). What attaches social prestige within the migrant community to these occupational positions, is that they represent success stories, models to follow in the advancement towards an ideal ‘normal’ life similar to that of the non-migrant population.</a:t>
            </a:r>
          </a:p>
        </p:txBody>
      </p:sp>
    </p:spTree>
    <p:custDataLst>
      <p:tags r:id="rId1"/>
    </p:custDataLst>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EFD57A-DC36-83AB-9E8A-500258B45794}"/>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68B89844-CCE9-B2F5-20BC-F467ABEFF024}"/>
              </a:ext>
            </a:extLst>
          </p:cNvPr>
          <p:cNvSpPr>
            <a:spLocks noGrp="1"/>
          </p:cNvSpPr>
          <p:nvPr>
            <p:ph type="sldNum" sz="quarter" idx="12"/>
          </p:nvPr>
        </p:nvSpPr>
        <p:spPr/>
        <p:txBody>
          <a:bodyPr/>
          <a:lstStyle/>
          <a:p>
            <a:r>
              <a:rPr lang="en-US"/>
              <a:t>Slide </a:t>
            </a:r>
            <a:fld id="{C5EF2332-01BF-834F-8236-50238282D533}" type="slidenum">
              <a:rPr lang="en-US" smtClean="0"/>
              <a:pPr/>
              <a:t>37</a:t>
            </a:fld>
            <a:endParaRPr lang="en-US" dirty="0"/>
          </a:p>
        </p:txBody>
      </p:sp>
      <p:pic>
        <p:nvPicPr>
          <p:cNvPr id="10242" name="Picture 2" descr="Inhabiting Heritage: Living with the Past in the Albayzín of Granada">
            <a:extLst>
              <a:ext uri="{FF2B5EF4-FFF2-40B4-BE49-F238E27FC236}">
                <a16:creationId xmlns:a16="http://schemas.microsoft.com/office/drawing/2014/main" id="{18DF7123-B735-EC21-4568-EC525BEAE693}"/>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498944"/>
            <a:ext cx="9144000" cy="39502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A475D6B-B775-6E20-3259-C7574BAF2D40}"/>
              </a:ext>
            </a:extLst>
          </p:cNvPr>
          <p:cNvPicPr>
            <a:picLocks noChangeAspect="1"/>
          </p:cNvPicPr>
          <p:nvPr/>
        </p:nvPicPr>
        <p:blipFill>
          <a:blip r:embed="rId4"/>
          <a:stretch>
            <a:fillRect/>
          </a:stretch>
        </p:blipFill>
        <p:spPr>
          <a:xfrm>
            <a:off x="654975" y="1542095"/>
            <a:ext cx="2774024" cy="3392556"/>
          </a:xfrm>
          <a:prstGeom prst="rect">
            <a:avLst/>
          </a:prstGeom>
        </p:spPr>
      </p:pic>
    </p:spTree>
    <p:extLst>
      <p:ext uri="{BB962C8B-B14F-4D97-AF65-F5344CB8AC3E}">
        <p14:creationId xmlns:p14="http://schemas.microsoft.com/office/powerpoint/2010/main" val="318366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7E2A66-5E0D-5A25-7263-B51F42ED10F5}"/>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F3438D20-6A2E-DF20-A6A6-3296C436A8A0}"/>
              </a:ext>
            </a:extLst>
          </p:cNvPr>
          <p:cNvSpPr>
            <a:spLocks noGrp="1"/>
          </p:cNvSpPr>
          <p:nvPr>
            <p:ph type="sldNum" sz="quarter" idx="12"/>
          </p:nvPr>
        </p:nvSpPr>
        <p:spPr/>
        <p:txBody>
          <a:bodyPr/>
          <a:lstStyle/>
          <a:p>
            <a:r>
              <a:rPr lang="en-US"/>
              <a:t>Slide </a:t>
            </a:r>
            <a:fld id="{C5EF2332-01BF-834F-8236-50238282D533}" type="slidenum">
              <a:rPr lang="en-US" smtClean="0"/>
              <a:pPr/>
              <a:t>38</a:t>
            </a:fld>
            <a:endParaRPr lang="en-US" dirty="0"/>
          </a:p>
        </p:txBody>
      </p:sp>
      <p:pic>
        <p:nvPicPr>
          <p:cNvPr id="21506" name="Picture 2" descr="Figure 2">
            <a:extLst>
              <a:ext uri="{FF2B5EF4-FFF2-40B4-BE49-F238E27FC236}">
                <a16:creationId xmlns:a16="http://schemas.microsoft.com/office/drawing/2014/main" id="{B7693D8C-B161-C349-527B-D15260812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4" y="483018"/>
            <a:ext cx="3371518" cy="323474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Figure 4">
            <a:extLst>
              <a:ext uri="{FF2B5EF4-FFF2-40B4-BE49-F238E27FC236}">
                <a16:creationId xmlns:a16="http://schemas.microsoft.com/office/drawing/2014/main" id="{5B3AF4E3-68CF-4514-AB67-D77B2C742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3215" y="2172238"/>
            <a:ext cx="5907971" cy="240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4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fade">
                                      <p:cBhvr>
                                        <p:cTn id="7"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22F136-8A50-4650-BB53-901C013FACBC}"/>
              </a:ext>
            </a:extLst>
          </p:cNvPr>
          <p:cNvSpPr>
            <a:spLocks noGrp="1"/>
          </p:cNvSpPr>
          <p:nvPr>
            <p:ph type="title"/>
          </p:nvPr>
        </p:nvSpPr>
        <p:spPr>
          <a:xfrm>
            <a:off x="457200" y="205979"/>
            <a:ext cx="7532376" cy="371011"/>
          </a:xfrm>
        </p:spPr>
        <p:txBody>
          <a:bodyPr anchor="ctr">
            <a:normAutofit/>
          </a:bodyPr>
          <a:lstStyle/>
          <a:p>
            <a:pPr>
              <a:lnSpc>
                <a:spcPct val="90000"/>
              </a:lnSpc>
            </a:pPr>
            <a:r>
              <a:rPr lang="en-GB" sz="2000"/>
              <a:t>A brief (pre)history of ethnography</a:t>
            </a:r>
          </a:p>
        </p:txBody>
      </p:sp>
      <p:sp>
        <p:nvSpPr>
          <p:cNvPr id="8" name="Subtitle 7">
            <a:extLst>
              <a:ext uri="{FF2B5EF4-FFF2-40B4-BE49-F238E27FC236}">
                <a16:creationId xmlns:a16="http://schemas.microsoft.com/office/drawing/2014/main" id="{C51202A9-C0ED-4A82-9879-B4169E4EE67F}"/>
              </a:ext>
            </a:extLst>
          </p:cNvPr>
          <p:cNvSpPr>
            <a:spLocks noGrp="1"/>
          </p:cNvSpPr>
          <p:nvPr>
            <p:ph sz="half" idx="1"/>
          </p:nvPr>
        </p:nvSpPr>
        <p:spPr>
          <a:xfrm>
            <a:off x="457199" y="652130"/>
            <a:ext cx="4511843" cy="4215899"/>
          </a:xfrm>
        </p:spPr>
        <p:txBody>
          <a:bodyPr>
            <a:normAutofit/>
          </a:bodyPr>
          <a:lstStyle/>
          <a:p>
            <a:pPr>
              <a:lnSpc>
                <a:spcPct val="90000"/>
              </a:lnSpc>
            </a:pPr>
            <a:r>
              <a:rPr lang="en-GB" sz="1600" dirty="0"/>
              <a:t>Arguably, the origins of ‘ethnography’ can be traced back to 6-5 BCE Greece (particularly, Herodotus’s </a:t>
            </a:r>
            <a:r>
              <a:rPr lang="en-GB" sz="1600" i="1" dirty="0"/>
              <a:t>Histories)</a:t>
            </a:r>
          </a:p>
          <a:p>
            <a:pPr>
              <a:lnSpc>
                <a:spcPct val="90000"/>
              </a:lnSpc>
            </a:pPr>
            <a:r>
              <a:rPr lang="en-GB" sz="1600" dirty="0"/>
              <a:t>Developed in tandem with the wider sense of (Greek) identity, which had remained hazy and loosely organized until the 5</a:t>
            </a:r>
            <a:r>
              <a:rPr lang="en-GB" sz="1600" baseline="30000" dirty="0"/>
              <a:t>th</a:t>
            </a:r>
            <a:r>
              <a:rPr lang="en-GB" sz="1600" dirty="0"/>
              <a:t>-century war with Persia whereupon it rapidly crystallized into a diametric opposition between “Hellene” and “barbarian”</a:t>
            </a:r>
          </a:p>
          <a:p>
            <a:pPr>
              <a:lnSpc>
                <a:spcPct val="90000"/>
              </a:lnSpc>
            </a:pPr>
            <a:r>
              <a:rPr lang="en-GB" sz="1600" dirty="0"/>
              <a:t>“Invented” in response to the unprecedented levels of intercultural contact that accompanied Persian incursions into Ionia and mainland Greece</a:t>
            </a:r>
          </a:p>
          <a:p>
            <a:pPr>
              <a:lnSpc>
                <a:spcPct val="90000"/>
              </a:lnSpc>
            </a:pPr>
            <a:r>
              <a:rPr lang="en-GB" sz="1600" dirty="0"/>
              <a:t>A historic link with imperialism </a:t>
            </a:r>
          </a:p>
          <a:p>
            <a:pPr>
              <a:lnSpc>
                <a:spcPct val="90000"/>
              </a:lnSpc>
            </a:pPr>
            <a:r>
              <a:rPr lang="en-GB" sz="1600" dirty="0"/>
              <a:t>“Imagined” as a science in which the habits and customs of remote or exotic peoples are conscientiously documented by Europeans</a:t>
            </a:r>
          </a:p>
        </p:txBody>
      </p:sp>
      <p:pic>
        <p:nvPicPr>
          <p:cNvPr id="2050" name="Picture 2" descr="Histories (Herodotus) - Wikipedia">
            <a:extLst>
              <a:ext uri="{FF2B5EF4-FFF2-40B4-BE49-F238E27FC236}">
                <a16:creationId xmlns:a16="http://schemas.microsoft.com/office/drawing/2014/main" id="{FCB59AA5-0322-B71B-EF99-EBDE7F9F56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6536" y="866986"/>
            <a:ext cx="3910264" cy="378618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055" name="Footer Placeholder 4">
            <a:extLst>
              <a:ext uri="{FF2B5EF4-FFF2-40B4-BE49-F238E27FC236}">
                <a16:creationId xmlns:a16="http://schemas.microsoft.com/office/drawing/2014/main" id="{4C22C8E2-D117-7642-9B75-F00E92A4FF1B}"/>
              </a:ext>
            </a:extLst>
          </p:cNvPr>
          <p:cNvSpPr>
            <a:spLocks noGrp="1"/>
          </p:cNvSpPr>
          <p:nvPr>
            <p:ph type="ftr" sz="quarter" idx="11"/>
          </p:nvPr>
        </p:nvSpPr>
        <p:spPr>
          <a:xfrm>
            <a:off x="457200" y="4939093"/>
            <a:ext cx="7430322" cy="162964"/>
          </a:xfrm>
        </p:spPr>
        <p:txBody>
          <a:bodyPr/>
          <a:lstStyle/>
          <a:p>
            <a:endParaRPr lang="en-US"/>
          </a:p>
        </p:txBody>
      </p:sp>
      <p:sp>
        <p:nvSpPr>
          <p:cNvPr id="2057" name="Slide Number Placeholder 5">
            <a:extLst>
              <a:ext uri="{FF2B5EF4-FFF2-40B4-BE49-F238E27FC236}">
                <a16:creationId xmlns:a16="http://schemas.microsoft.com/office/drawing/2014/main" id="{CB3ED9C8-34B9-B4E6-9AB8-14981B212FB1}"/>
              </a:ext>
            </a:extLst>
          </p:cNvPr>
          <p:cNvSpPr>
            <a:spLocks noGrp="1"/>
          </p:cNvSpPr>
          <p:nvPr>
            <p:ph type="sldNum" sz="quarter" idx="12"/>
          </p:nvPr>
        </p:nvSpPr>
        <p:spPr>
          <a:xfrm>
            <a:off x="8017393" y="4934651"/>
            <a:ext cx="669407" cy="162964"/>
          </a:xfrm>
        </p:spPr>
        <p:txBody>
          <a:bodyPr/>
          <a:lstStyle/>
          <a:p>
            <a:pPr>
              <a:spcAft>
                <a:spcPts val="600"/>
              </a:spcAft>
            </a:pPr>
            <a:r>
              <a:rPr lang="en-US"/>
              <a:t>Slide </a:t>
            </a:r>
            <a:fld id="{C5EF2332-01BF-834F-8236-50238282D533}" type="slidenum">
              <a:rPr lang="en-US" smtClean="0"/>
              <a:pPr>
                <a:spcAft>
                  <a:spcPts val="600"/>
                </a:spcAft>
              </a:pPr>
              <a:t>4</a:t>
            </a:fld>
            <a:endParaRPr lang="en-US"/>
          </a:p>
        </p:txBody>
      </p:sp>
    </p:spTree>
    <p:extLst>
      <p:ext uri="{BB962C8B-B14F-4D97-AF65-F5344CB8AC3E}">
        <p14:creationId xmlns:p14="http://schemas.microsoft.com/office/powerpoint/2010/main" val="269456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22F136-8A50-4650-BB53-901C013FACBC}"/>
              </a:ext>
            </a:extLst>
          </p:cNvPr>
          <p:cNvSpPr>
            <a:spLocks noGrp="1"/>
          </p:cNvSpPr>
          <p:nvPr>
            <p:ph type="title"/>
          </p:nvPr>
        </p:nvSpPr>
        <p:spPr>
          <a:xfrm>
            <a:off x="457200" y="205979"/>
            <a:ext cx="7532376" cy="371011"/>
          </a:xfrm>
        </p:spPr>
        <p:txBody>
          <a:bodyPr anchor="ctr">
            <a:normAutofit/>
          </a:bodyPr>
          <a:lstStyle/>
          <a:p>
            <a:pPr>
              <a:lnSpc>
                <a:spcPct val="90000"/>
              </a:lnSpc>
            </a:pPr>
            <a:r>
              <a:rPr lang="en-GB" sz="2000" dirty="0"/>
              <a:t>A brief (pre)history of ethnography</a:t>
            </a:r>
          </a:p>
        </p:txBody>
      </p:sp>
      <p:sp>
        <p:nvSpPr>
          <p:cNvPr id="1031" name="Content Placeholder 2">
            <a:extLst>
              <a:ext uri="{FF2B5EF4-FFF2-40B4-BE49-F238E27FC236}">
                <a16:creationId xmlns:a16="http://schemas.microsoft.com/office/drawing/2014/main" id="{1716F4A9-FB81-9AA1-C9B6-F1B548B649E1}"/>
              </a:ext>
            </a:extLst>
          </p:cNvPr>
          <p:cNvSpPr>
            <a:spLocks noGrp="1"/>
          </p:cNvSpPr>
          <p:nvPr>
            <p:ph sz="half" idx="1"/>
          </p:nvPr>
        </p:nvSpPr>
        <p:spPr>
          <a:xfrm>
            <a:off x="457199" y="652130"/>
            <a:ext cx="4487779" cy="4215899"/>
          </a:xfrm>
        </p:spPr>
        <p:txBody>
          <a:bodyPr>
            <a:normAutofit/>
          </a:bodyPr>
          <a:lstStyle/>
          <a:p>
            <a:r>
              <a:rPr lang="en-GB" sz="1600" dirty="0"/>
              <a:t>Michel de Montaigne’s </a:t>
            </a:r>
            <a:r>
              <a:rPr lang="en-GB" sz="1600" i="1" dirty="0"/>
              <a:t>Essays</a:t>
            </a:r>
            <a:r>
              <a:rPr lang="en-GB" sz="1600" dirty="0"/>
              <a:t> (~ 1570 to 1592)</a:t>
            </a:r>
          </a:p>
          <a:p>
            <a:r>
              <a:rPr lang="en-GB" sz="1600" dirty="0"/>
              <a:t>Montaigne distrusts universal statements, and loves the </a:t>
            </a:r>
            <a:r>
              <a:rPr lang="en-GB" sz="1600" i="1" dirty="0"/>
              <a:t>exception</a:t>
            </a:r>
            <a:r>
              <a:rPr lang="en-GB" sz="1600" dirty="0"/>
              <a:t>, the </a:t>
            </a:r>
            <a:r>
              <a:rPr lang="en-GB" sz="1600" i="1" dirty="0"/>
              <a:t>particular</a:t>
            </a:r>
            <a:r>
              <a:rPr lang="en-GB" sz="1600" dirty="0"/>
              <a:t> case. We move from a general rule to an exception, then to an exception to the exception, until we seem to be left hanging. </a:t>
            </a:r>
          </a:p>
          <a:p>
            <a:r>
              <a:rPr lang="en-GB" sz="1600" dirty="0"/>
              <a:t>He “himself” is also always present: rules, statements, observations undergo a sort of personal vetting. “As for me,” Montaigne will write, and what is right for himself, he readily concedes, is not necessarily right for anyone else (although it could be . . .). The Essays are definitely the recordings of the thoughts of a particular man living a particular life …</a:t>
            </a:r>
          </a:p>
          <a:p>
            <a:pPr marL="0" indent="0">
              <a:buNone/>
            </a:pPr>
            <a:r>
              <a:rPr lang="en-GB" sz="1600" dirty="0"/>
              <a:t>(from Langer 2005)</a:t>
            </a:r>
          </a:p>
        </p:txBody>
      </p:sp>
      <p:pic>
        <p:nvPicPr>
          <p:cNvPr id="1026" name="Picture 2">
            <a:extLst>
              <a:ext uri="{FF2B5EF4-FFF2-40B4-BE49-F238E27FC236}">
                <a16:creationId xmlns:a16="http://schemas.microsoft.com/office/drawing/2014/main" id="{D023475B-BE23-7C1B-D504-C79B1C6851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0" r="-2" b="7266"/>
          <a:stretch/>
        </p:blipFill>
        <p:spPr bwMode="auto">
          <a:xfrm>
            <a:off x="5125452" y="652130"/>
            <a:ext cx="3561347" cy="421589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033" name="Footer Placeholder 4">
            <a:extLst>
              <a:ext uri="{FF2B5EF4-FFF2-40B4-BE49-F238E27FC236}">
                <a16:creationId xmlns:a16="http://schemas.microsoft.com/office/drawing/2014/main" id="{A4A921D3-DA14-2C23-A4E1-ADA302AE4D0A}"/>
              </a:ext>
            </a:extLst>
          </p:cNvPr>
          <p:cNvSpPr>
            <a:spLocks noGrp="1"/>
          </p:cNvSpPr>
          <p:nvPr>
            <p:ph type="ftr" sz="quarter" idx="11"/>
          </p:nvPr>
        </p:nvSpPr>
        <p:spPr>
          <a:xfrm>
            <a:off x="457200" y="4939093"/>
            <a:ext cx="7430322" cy="162964"/>
          </a:xfrm>
        </p:spPr>
        <p:txBody>
          <a:bodyPr/>
          <a:lstStyle/>
          <a:p>
            <a:endParaRPr lang="en-US"/>
          </a:p>
        </p:txBody>
      </p:sp>
      <p:sp>
        <p:nvSpPr>
          <p:cNvPr id="1035" name="Slide Number Placeholder 5">
            <a:extLst>
              <a:ext uri="{FF2B5EF4-FFF2-40B4-BE49-F238E27FC236}">
                <a16:creationId xmlns:a16="http://schemas.microsoft.com/office/drawing/2014/main" id="{F202465B-FF90-B331-E20A-8B1F0A499A00}"/>
              </a:ext>
            </a:extLst>
          </p:cNvPr>
          <p:cNvSpPr>
            <a:spLocks noGrp="1"/>
          </p:cNvSpPr>
          <p:nvPr>
            <p:ph type="sldNum" sz="quarter" idx="12"/>
          </p:nvPr>
        </p:nvSpPr>
        <p:spPr>
          <a:xfrm>
            <a:off x="8017393" y="4934651"/>
            <a:ext cx="669407" cy="162964"/>
          </a:xfrm>
        </p:spPr>
        <p:txBody>
          <a:bodyPr/>
          <a:lstStyle/>
          <a:p>
            <a:pPr>
              <a:spcAft>
                <a:spcPts val="600"/>
              </a:spcAft>
            </a:pPr>
            <a:r>
              <a:rPr lang="en-US"/>
              <a:t>Slide </a:t>
            </a:r>
            <a:fld id="{C5EF2332-01BF-834F-8236-50238282D533}" type="slidenum">
              <a:rPr lang="en-US" smtClean="0"/>
              <a:pPr>
                <a:spcAft>
                  <a:spcPts val="600"/>
                </a:spcAft>
              </a:pPr>
              <a:t>5</a:t>
            </a:fld>
            <a:endParaRPr lang="en-US"/>
          </a:p>
        </p:txBody>
      </p:sp>
    </p:spTree>
    <p:extLst>
      <p:ext uri="{BB962C8B-B14F-4D97-AF65-F5344CB8AC3E}">
        <p14:creationId xmlns:p14="http://schemas.microsoft.com/office/powerpoint/2010/main" val="2952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1">
                                            <p:txEl>
                                              <p:pRg st="1" end="1"/>
                                            </p:txEl>
                                          </p:spTgt>
                                        </p:tgtEl>
                                        <p:attrNameLst>
                                          <p:attrName>style.visibility</p:attrName>
                                        </p:attrNameLst>
                                      </p:cBhvr>
                                      <p:to>
                                        <p:strVal val="visible"/>
                                      </p:to>
                                    </p:set>
                                    <p:animEffect transition="in" filter="fade">
                                      <p:cBhvr>
                                        <p:cTn id="7" dur="500"/>
                                        <p:tgtEl>
                                          <p:spTgt spid="10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1">
                                            <p:txEl>
                                              <p:pRg st="2" end="2"/>
                                            </p:txEl>
                                          </p:spTgt>
                                        </p:tgtEl>
                                        <p:attrNameLst>
                                          <p:attrName>style.visibility</p:attrName>
                                        </p:attrNameLst>
                                      </p:cBhvr>
                                      <p:to>
                                        <p:strVal val="visible"/>
                                      </p:to>
                                    </p:set>
                                    <p:animEffect transition="in" filter="fade">
                                      <p:cBhvr>
                                        <p:cTn id="12" dur="500"/>
                                        <p:tgtEl>
                                          <p:spTgt spid="10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22F136-8A50-4650-BB53-901C013FACBC}"/>
              </a:ext>
            </a:extLst>
          </p:cNvPr>
          <p:cNvSpPr>
            <a:spLocks noGrp="1"/>
          </p:cNvSpPr>
          <p:nvPr>
            <p:ph type="title"/>
          </p:nvPr>
        </p:nvSpPr>
        <p:spPr>
          <a:xfrm>
            <a:off x="457200" y="205979"/>
            <a:ext cx="7532376" cy="371011"/>
          </a:xfrm>
        </p:spPr>
        <p:txBody>
          <a:bodyPr anchor="ctr">
            <a:normAutofit/>
          </a:bodyPr>
          <a:lstStyle/>
          <a:p>
            <a:pPr>
              <a:lnSpc>
                <a:spcPct val="90000"/>
              </a:lnSpc>
            </a:pPr>
            <a:r>
              <a:rPr lang="en-GB" sz="2000" dirty="0"/>
              <a:t>A brief (pre)history of ethnography</a:t>
            </a:r>
          </a:p>
        </p:txBody>
      </p:sp>
      <p:sp>
        <p:nvSpPr>
          <p:cNvPr id="1031" name="Content Placeholder 2">
            <a:extLst>
              <a:ext uri="{FF2B5EF4-FFF2-40B4-BE49-F238E27FC236}">
                <a16:creationId xmlns:a16="http://schemas.microsoft.com/office/drawing/2014/main" id="{1716F4A9-FB81-9AA1-C9B6-F1B548B649E1}"/>
              </a:ext>
            </a:extLst>
          </p:cNvPr>
          <p:cNvSpPr>
            <a:spLocks noGrp="1"/>
          </p:cNvSpPr>
          <p:nvPr>
            <p:ph sz="half" idx="1"/>
          </p:nvPr>
        </p:nvSpPr>
        <p:spPr>
          <a:xfrm>
            <a:off x="457200" y="652130"/>
            <a:ext cx="4920916" cy="4215899"/>
          </a:xfrm>
        </p:spPr>
        <p:txBody>
          <a:bodyPr>
            <a:normAutofit/>
          </a:bodyPr>
          <a:lstStyle/>
          <a:p>
            <a:pPr marL="0" indent="0" algn="ctr">
              <a:lnSpc>
                <a:spcPct val="90000"/>
              </a:lnSpc>
              <a:buNone/>
            </a:pPr>
            <a:r>
              <a:rPr lang="en-GB" i="1" dirty="0"/>
              <a:t>“We </a:t>
            </a:r>
            <a:r>
              <a:rPr lang="en-GB" b="1" i="1" dirty="0">
                <a:solidFill>
                  <a:schemeClr val="accent2">
                    <a:lumMod val="75000"/>
                  </a:schemeClr>
                </a:solidFill>
              </a:rPr>
              <a:t>stopped</a:t>
            </a:r>
            <a:r>
              <a:rPr lang="en-GB" i="1" dirty="0"/>
              <a:t> a little at a village called </a:t>
            </a:r>
            <a:r>
              <a:rPr lang="en-GB" i="1" dirty="0" err="1"/>
              <a:t>Dangali</a:t>
            </a:r>
            <a:r>
              <a:rPr lang="en-GB" i="1" dirty="0"/>
              <a:t>; and in the evening arrived at Dalli. We </a:t>
            </a:r>
            <a:r>
              <a:rPr lang="en-GB" b="1" i="1" dirty="0">
                <a:solidFill>
                  <a:schemeClr val="accent2">
                    <a:lumMod val="75000"/>
                  </a:schemeClr>
                </a:solidFill>
              </a:rPr>
              <a:t>saw</a:t>
            </a:r>
            <a:r>
              <a:rPr lang="en-GB" i="1" dirty="0"/>
              <a:t> upon the road two large herds of camels feeding. When the Moors </a:t>
            </a:r>
            <a:r>
              <a:rPr lang="en-GB" b="1" i="1" dirty="0">
                <a:solidFill>
                  <a:schemeClr val="accent1">
                    <a:lumMod val="50000"/>
                  </a:schemeClr>
                </a:solidFill>
              </a:rPr>
              <a:t>turn</a:t>
            </a:r>
            <a:r>
              <a:rPr lang="en-GB" i="1" dirty="0"/>
              <a:t> their camels to feed, they </a:t>
            </a:r>
            <a:r>
              <a:rPr lang="en-GB" b="1" i="1" dirty="0">
                <a:solidFill>
                  <a:schemeClr val="accent1">
                    <a:lumMod val="50000"/>
                  </a:schemeClr>
                </a:solidFill>
              </a:rPr>
              <a:t>tie</a:t>
            </a:r>
            <a:r>
              <a:rPr lang="en-GB" i="1" dirty="0"/>
              <a:t> up one of their fore legs, to prevent their straying. . . . The people </a:t>
            </a:r>
            <a:r>
              <a:rPr lang="en-GB" i="1" dirty="0">
                <a:solidFill>
                  <a:schemeClr val="accent2">
                    <a:lumMod val="75000"/>
                  </a:schemeClr>
                </a:solidFill>
              </a:rPr>
              <a:t>were dancing </a:t>
            </a:r>
            <a:r>
              <a:rPr lang="en-GB" i="1" dirty="0"/>
              <a:t>before the </a:t>
            </a:r>
            <a:r>
              <a:rPr lang="en-GB" i="1" dirty="0" err="1"/>
              <a:t>Dooty's</a:t>
            </a:r>
            <a:r>
              <a:rPr lang="en-GB" i="1" dirty="0"/>
              <a:t> house. But when they </a:t>
            </a:r>
            <a:r>
              <a:rPr lang="en-GB" i="1" dirty="0">
                <a:solidFill>
                  <a:schemeClr val="accent2">
                    <a:lumMod val="75000"/>
                  </a:schemeClr>
                </a:solidFill>
              </a:rPr>
              <a:t>were informed </a:t>
            </a:r>
            <a:r>
              <a:rPr lang="en-GB" i="1" dirty="0"/>
              <a:t>that a white man was come into the town, they </a:t>
            </a:r>
            <a:r>
              <a:rPr lang="en-GB" i="1" dirty="0">
                <a:solidFill>
                  <a:schemeClr val="accent2">
                    <a:lumMod val="75000"/>
                  </a:schemeClr>
                </a:solidFill>
              </a:rPr>
              <a:t>left</a:t>
            </a:r>
            <a:r>
              <a:rPr lang="en-GB" i="1" dirty="0"/>
              <a:t> off dancing and </a:t>
            </a:r>
            <a:r>
              <a:rPr lang="en-GB" i="1" dirty="0">
                <a:solidFill>
                  <a:schemeClr val="accent2">
                    <a:lumMod val="75000"/>
                  </a:schemeClr>
                </a:solidFill>
              </a:rPr>
              <a:t>came</a:t>
            </a:r>
            <a:r>
              <a:rPr lang="en-GB" i="1" dirty="0"/>
              <a:t> to the place where I lodged, walking in regular order, two and two, with the music before them. They </a:t>
            </a:r>
            <a:r>
              <a:rPr lang="en-GB" b="1" i="1" dirty="0">
                <a:solidFill>
                  <a:schemeClr val="accent1">
                    <a:lumMod val="50000"/>
                  </a:schemeClr>
                </a:solidFill>
              </a:rPr>
              <a:t>play</a:t>
            </a:r>
            <a:r>
              <a:rPr lang="en-GB" i="1" dirty="0"/>
              <a:t> upon a sort of flute; but instead of blowing into a hole in the side, they </a:t>
            </a:r>
            <a:r>
              <a:rPr lang="en-GB" b="1" i="1" dirty="0">
                <a:solidFill>
                  <a:schemeClr val="accent1">
                    <a:lumMod val="50000"/>
                  </a:schemeClr>
                </a:solidFill>
              </a:rPr>
              <a:t>blow</a:t>
            </a:r>
            <a:r>
              <a:rPr lang="en-GB" i="1" dirty="0"/>
              <a:t> obliquely over the end”</a:t>
            </a:r>
          </a:p>
          <a:p>
            <a:pPr marL="0" indent="0" algn="ctr">
              <a:lnSpc>
                <a:spcPct val="90000"/>
              </a:lnSpc>
              <a:buNone/>
            </a:pPr>
            <a:endParaRPr lang="en-GB" i="1" dirty="0"/>
          </a:p>
          <a:p>
            <a:pPr marL="0" indent="0" algn="ctr">
              <a:lnSpc>
                <a:spcPct val="90000"/>
              </a:lnSpc>
              <a:buNone/>
            </a:pPr>
            <a:r>
              <a:rPr lang="en-GB" sz="1600" dirty="0"/>
              <a:t>(Park, </a:t>
            </a:r>
            <a:r>
              <a:rPr lang="en-GB" sz="1600" i="1" dirty="0"/>
              <a:t>Travels in the Interior Districts of Africa, </a:t>
            </a:r>
            <a:r>
              <a:rPr lang="en-GB" sz="1600" dirty="0"/>
              <a:t>1860 [1799]: 46)</a:t>
            </a:r>
          </a:p>
        </p:txBody>
      </p:sp>
      <p:pic>
        <p:nvPicPr>
          <p:cNvPr id="4098" name="Picture 2">
            <a:extLst>
              <a:ext uri="{FF2B5EF4-FFF2-40B4-BE49-F238E27FC236}">
                <a16:creationId xmlns:a16="http://schemas.microsoft.com/office/drawing/2014/main" id="{2F52ED01-30AF-EAC4-9ABB-6A333EB94B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57" r="2" b="21625"/>
          <a:stretch/>
        </p:blipFill>
        <p:spPr bwMode="auto">
          <a:xfrm>
            <a:off x="5883442" y="652130"/>
            <a:ext cx="2803358" cy="421589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103" name="Footer Placeholder 4">
            <a:extLst>
              <a:ext uri="{FF2B5EF4-FFF2-40B4-BE49-F238E27FC236}">
                <a16:creationId xmlns:a16="http://schemas.microsoft.com/office/drawing/2014/main" id="{3D2D5DBA-E470-E0FC-0BEB-37A0D4FF4DAD}"/>
              </a:ext>
            </a:extLst>
          </p:cNvPr>
          <p:cNvSpPr>
            <a:spLocks noGrp="1"/>
          </p:cNvSpPr>
          <p:nvPr>
            <p:ph type="ftr" sz="quarter" idx="11"/>
          </p:nvPr>
        </p:nvSpPr>
        <p:spPr>
          <a:xfrm>
            <a:off x="457200" y="4939093"/>
            <a:ext cx="7430322" cy="162964"/>
          </a:xfrm>
        </p:spPr>
        <p:txBody>
          <a:bodyPr/>
          <a:lstStyle/>
          <a:p>
            <a:endParaRPr lang="en-US"/>
          </a:p>
        </p:txBody>
      </p:sp>
      <p:sp>
        <p:nvSpPr>
          <p:cNvPr id="1035" name="Slide Number Placeholder 5">
            <a:extLst>
              <a:ext uri="{FF2B5EF4-FFF2-40B4-BE49-F238E27FC236}">
                <a16:creationId xmlns:a16="http://schemas.microsoft.com/office/drawing/2014/main" id="{F202465B-FF90-B331-E20A-8B1F0A499A00}"/>
              </a:ext>
            </a:extLst>
          </p:cNvPr>
          <p:cNvSpPr>
            <a:spLocks noGrp="1"/>
          </p:cNvSpPr>
          <p:nvPr>
            <p:ph type="sldNum" sz="quarter" idx="12"/>
          </p:nvPr>
        </p:nvSpPr>
        <p:spPr>
          <a:xfrm>
            <a:off x="8017393" y="4934651"/>
            <a:ext cx="669407" cy="162964"/>
          </a:xfrm>
        </p:spPr>
        <p:txBody>
          <a:bodyPr anchor="ctr">
            <a:normAutofit/>
          </a:bodyPr>
          <a:lstStyle/>
          <a:p>
            <a:pPr>
              <a:lnSpc>
                <a:spcPct val="90000"/>
              </a:lnSpc>
              <a:spcAft>
                <a:spcPts val="600"/>
              </a:spcAft>
            </a:pPr>
            <a:r>
              <a:rPr lang="en-US" sz="500"/>
              <a:t>Slide </a:t>
            </a:r>
            <a:fld id="{C5EF2332-01BF-834F-8236-50238282D533}" type="slidenum">
              <a:rPr lang="en-US" sz="500" smtClean="0"/>
              <a:pPr>
                <a:lnSpc>
                  <a:spcPct val="90000"/>
                </a:lnSpc>
                <a:spcAft>
                  <a:spcPts val="600"/>
                </a:spcAft>
              </a:pPr>
              <a:t>6</a:t>
            </a:fld>
            <a:endParaRPr lang="en-US" sz="500"/>
          </a:p>
        </p:txBody>
      </p:sp>
    </p:spTree>
    <p:extLst>
      <p:ext uri="{BB962C8B-B14F-4D97-AF65-F5344CB8AC3E}">
        <p14:creationId xmlns:p14="http://schemas.microsoft.com/office/powerpoint/2010/main" val="2951363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a:extLst>
              <a:ext uri="{FF2B5EF4-FFF2-40B4-BE49-F238E27FC236}">
                <a16:creationId xmlns:a16="http://schemas.microsoft.com/office/drawing/2014/main" id="{E9F080A5-9BAA-A97E-68F0-C8EB8C8D79B8}"/>
              </a:ext>
            </a:extLst>
          </p:cNvPr>
          <p:cNvSpPr>
            <a:spLocks noGrp="1"/>
          </p:cNvSpPr>
          <p:nvPr>
            <p:ph type="title"/>
          </p:nvPr>
        </p:nvSpPr>
        <p:spPr>
          <a:xfrm>
            <a:off x="457200" y="205979"/>
            <a:ext cx="7532376" cy="371011"/>
          </a:xfrm>
        </p:spPr>
        <p:txBody>
          <a:bodyPr>
            <a:normAutofit fontScale="90000"/>
          </a:bodyPr>
          <a:lstStyle/>
          <a:p>
            <a:r>
              <a:rPr lang="en-GB" sz="2400" dirty="0"/>
              <a:t>A brief (pre)history of ethnography</a:t>
            </a:r>
            <a:endParaRPr lang="en-US" dirty="0"/>
          </a:p>
        </p:txBody>
      </p:sp>
      <p:pic>
        <p:nvPicPr>
          <p:cNvPr id="3074" name="Picture 2" descr="Argonauts Of The Western Pacific: An Account Of Native Enterprise And  Adventure In The Archipelagoes of Melanesian New Guinea - Malinowski,  Bronislaw: 9781515100010 - AbeBooks">
            <a:extLst>
              <a:ext uri="{FF2B5EF4-FFF2-40B4-BE49-F238E27FC236}">
                <a16:creationId xmlns:a16="http://schemas.microsoft.com/office/drawing/2014/main" id="{FAAE002E-F6F4-0DDC-EF2C-5B97FAACE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241" r="-3" b="7555"/>
          <a:stretch/>
        </p:blipFill>
        <p:spPr bwMode="auto">
          <a:xfrm>
            <a:off x="5955632" y="652130"/>
            <a:ext cx="2731168" cy="421589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083" name="Footer Placeholder 4">
            <a:extLst>
              <a:ext uri="{FF2B5EF4-FFF2-40B4-BE49-F238E27FC236}">
                <a16:creationId xmlns:a16="http://schemas.microsoft.com/office/drawing/2014/main" id="{7F9CCA0C-5210-C47C-A103-68876064FE0B}"/>
              </a:ext>
            </a:extLst>
          </p:cNvPr>
          <p:cNvSpPr>
            <a:spLocks noGrp="1"/>
          </p:cNvSpPr>
          <p:nvPr>
            <p:ph type="ftr" sz="quarter" idx="11"/>
          </p:nvPr>
        </p:nvSpPr>
        <p:spPr>
          <a:xfrm>
            <a:off x="457200" y="4939093"/>
            <a:ext cx="7430322" cy="162964"/>
          </a:xfrm>
        </p:spPr>
        <p:txBody>
          <a:bodyPr/>
          <a:lstStyle/>
          <a:p>
            <a:endParaRPr lang="en-US"/>
          </a:p>
        </p:txBody>
      </p:sp>
      <p:sp>
        <p:nvSpPr>
          <p:cNvPr id="6" name="Slide Number Placeholder 5">
            <a:extLst>
              <a:ext uri="{FF2B5EF4-FFF2-40B4-BE49-F238E27FC236}">
                <a16:creationId xmlns:a16="http://schemas.microsoft.com/office/drawing/2014/main" id="{4A7FFEAA-6A11-8894-7FF7-0144BFD1B563}"/>
              </a:ext>
            </a:extLst>
          </p:cNvPr>
          <p:cNvSpPr>
            <a:spLocks noGrp="1"/>
          </p:cNvSpPr>
          <p:nvPr>
            <p:ph type="sldNum" sz="quarter" idx="12"/>
          </p:nvPr>
        </p:nvSpPr>
        <p:spPr>
          <a:xfrm>
            <a:off x="8017393" y="4934651"/>
            <a:ext cx="669407" cy="162964"/>
          </a:xfrm>
        </p:spPr>
        <p:txBody>
          <a:bodyPr anchor="ctr">
            <a:normAutofit/>
          </a:bodyPr>
          <a:lstStyle/>
          <a:p>
            <a:pPr>
              <a:lnSpc>
                <a:spcPct val="90000"/>
              </a:lnSpc>
              <a:spcAft>
                <a:spcPts val="600"/>
              </a:spcAft>
            </a:pPr>
            <a:r>
              <a:rPr lang="en-US" sz="500"/>
              <a:t>Slide </a:t>
            </a:r>
            <a:fld id="{C5EF2332-01BF-834F-8236-50238282D533}" type="slidenum">
              <a:rPr lang="en-US" sz="500" smtClean="0"/>
              <a:pPr>
                <a:lnSpc>
                  <a:spcPct val="90000"/>
                </a:lnSpc>
                <a:spcAft>
                  <a:spcPts val="600"/>
                </a:spcAft>
              </a:pPr>
              <a:t>7</a:t>
            </a:fld>
            <a:endParaRPr lang="en-US" sz="500"/>
          </a:p>
        </p:txBody>
      </p:sp>
      <p:sp>
        <p:nvSpPr>
          <p:cNvPr id="7" name="Subtitle 7">
            <a:extLst>
              <a:ext uri="{FF2B5EF4-FFF2-40B4-BE49-F238E27FC236}">
                <a16:creationId xmlns:a16="http://schemas.microsoft.com/office/drawing/2014/main" id="{2C9E5BF0-02DB-AD70-B37E-7C951798B580}"/>
              </a:ext>
            </a:extLst>
          </p:cNvPr>
          <p:cNvSpPr>
            <a:spLocks noGrp="1"/>
          </p:cNvSpPr>
          <p:nvPr>
            <p:ph sz="half" idx="1"/>
          </p:nvPr>
        </p:nvSpPr>
        <p:spPr>
          <a:xfrm>
            <a:off x="457200" y="1046747"/>
            <a:ext cx="5077326" cy="3820528"/>
          </a:xfrm>
        </p:spPr>
        <p:txBody>
          <a:bodyPr/>
          <a:lstStyle/>
          <a:p>
            <a:pPr marL="0" indent="0" algn="ctr">
              <a:buNone/>
            </a:pPr>
            <a:r>
              <a:rPr lang="en-GB" dirty="0"/>
              <a:t>“The time when we could tolerate accounts presenting us the native as a distorted, childish caricature of a human being are gone … This picture is false, and like many other falsehoods, it has been killed by </a:t>
            </a:r>
            <a:r>
              <a:rPr lang="en-GB" dirty="0">
                <a:solidFill>
                  <a:srgbClr val="C00000"/>
                </a:solidFill>
              </a:rPr>
              <a:t>Science</a:t>
            </a:r>
            <a:r>
              <a:rPr lang="en-GB" dirty="0"/>
              <a:t>" (Malinowski, </a:t>
            </a:r>
            <a:r>
              <a:rPr lang="en-GB" b="0" i="1" u="none" strike="noStrike" baseline="0" dirty="0">
                <a:latin typeface="Times New Roman" panose="02020603050405020304" pitchFamily="18" charset="0"/>
              </a:rPr>
              <a:t>Argonauts of the Western Pacific </a:t>
            </a:r>
            <a:r>
              <a:rPr lang="en-GB" dirty="0"/>
              <a:t>1922)</a:t>
            </a:r>
          </a:p>
          <a:p>
            <a:pPr marL="0" indent="0" algn="ctr">
              <a:buNone/>
            </a:pPr>
            <a:endParaRPr lang="en-GB" sz="2000" dirty="0"/>
          </a:p>
          <a:p>
            <a:pPr marL="0" indent="0"/>
            <a:r>
              <a:rPr lang="en-GB" sz="1600" dirty="0"/>
              <a:t>An ideal for ethnography (?): a neutral discourse that would render other realities “exactly as they are,” not filtered through our own values and interpretive schema</a:t>
            </a:r>
          </a:p>
          <a:p>
            <a:pPr marL="0" indent="0"/>
            <a:r>
              <a:rPr lang="en-GB" sz="1600" dirty="0"/>
              <a:t>But is such a ‘scientific’ strategy limiting ethnography's ability to explain or examine itself as a kind of writing? </a:t>
            </a:r>
          </a:p>
          <a:p>
            <a:pPr marL="0" indent="0"/>
            <a:endParaRPr lang="en-GB" sz="2000" dirty="0"/>
          </a:p>
          <a:p>
            <a:pPr marL="0" indent="0"/>
            <a:endParaRPr lang="en-GB" sz="2000" dirty="0"/>
          </a:p>
        </p:txBody>
      </p:sp>
    </p:spTree>
    <p:extLst>
      <p:ext uri="{BB962C8B-B14F-4D97-AF65-F5344CB8AC3E}">
        <p14:creationId xmlns:p14="http://schemas.microsoft.com/office/powerpoint/2010/main" val="308181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22F136-8A50-4650-BB53-901C013FACBC}"/>
              </a:ext>
            </a:extLst>
          </p:cNvPr>
          <p:cNvSpPr>
            <a:spLocks noGrp="1"/>
          </p:cNvSpPr>
          <p:nvPr>
            <p:ph type="title" idx="4"/>
          </p:nvPr>
        </p:nvSpPr>
        <p:spPr>
          <a:xfrm>
            <a:off x="2432860" y="387380"/>
            <a:ext cx="4467345" cy="1188758"/>
          </a:xfrm>
        </p:spPr>
        <p:txBody>
          <a:bodyPr/>
          <a:lstStyle/>
          <a:p>
            <a:r>
              <a:rPr lang="en-GB" dirty="0"/>
              <a:t>“Science” </a:t>
            </a:r>
            <a:r>
              <a:rPr lang="en-GB" dirty="0">
                <a:solidFill>
                  <a:srgbClr val="5E8F3D"/>
                </a:solidFill>
              </a:rPr>
              <a:t>and/or </a:t>
            </a:r>
            <a:r>
              <a:rPr lang="en-GB" dirty="0"/>
              <a:t>personal narrative?</a:t>
            </a:r>
          </a:p>
        </p:txBody>
      </p:sp>
      <p:sp>
        <p:nvSpPr>
          <p:cNvPr id="5" name="TextBox 4">
            <a:extLst>
              <a:ext uri="{FF2B5EF4-FFF2-40B4-BE49-F238E27FC236}">
                <a16:creationId xmlns:a16="http://schemas.microsoft.com/office/drawing/2014/main" id="{02CA4FC3-EE70-A2BA-BCD2-E9506CA2A1DD}"/>
              </a:ext>
            </a:extLst>
          </p:cNvPr>
          <p:cNvSpPr txBox="1"/>
          <p:nvPr/>
        </p:nvSpPr>
        <p:spPr>
          <a:xfrm>
            <a:off x="1227221" y="1727715"/>
            <a:ext cx="6689557" cy="3262432"/>
          </a:xfrm>
          <a:prstGeom prst="rect">
            <a:avLst/>
          </a:prstGeom>
          <a:noFill/>
        </p:spPr>
        <p:txBody>
          <a:bodyPr wrap="square">
            <a:spAutoFit/>
          </a:bodyPr>
          <a:lstStyle/>
          <a:p>
            <a:pPr marL="285750" indent="-285750" algn="l">
              <a:spcBef>
                <a:spcPts val="1200"/>
              </a:spcBef>
              <a:buFont typeface="Arial" panose="020B0604020202020204" pitchFamily="34" charset="0"/>
              <a:buChar char="•"/>
            </a:pPr>
            <a:r>
              <a:rPr lang="en-GB" sz="1600" dirty="0"/>
              <a:t>Personal narrative persists alongside objectifying description in ethnographic writing</a:t>
            </a:r>
          </a:p>
          <a:p>
            <a:pPr marL="285750" indent="-285750" algn="l">
              <a:spcBef>
                <a:spcPts val="1200"/>
              </a:spcBef>
              <a:buFont typeface="Arial" panose="020B0604020202020204" pitchFamily="34" charset="0"/>
              <a:buChar char="•"/>
            </a:pPr>
            <a:r>
              <a:rPr lang="en-GB" sz="1600" dirty="0"/>
              <a:t>Opening narratives commonly recount the writer's arrival at the held site, for instance, the initial reception by the inhabitants, the slow, agonizing process of learning the language and overcoming rejection, the anguish and loss at leaving</a:t>
            </a:r>
          </a:p>
          <a:p>
            <a:pPr marL="285750" indent="-285750" algn="l">
              <a:spcBef>
                <a:spcPts val="1200"/>
              </a:spcBef>
              <a:buFont typeface="Arial" panose="020B0604020202020204" pitchFamily="34" charset="0"/>
              <a:buChar char="•"/>
            </a:pPr>
            <a:r>
              <a:rPr lang="en-GB" sz="1600" dirty="0"/>
              <a:t>These play the crucial role of anchoring that description in the intense and authority-giving personal experience of fieldwork</a:t>
            </a:r>
          </a:p>
          <a:p>
            <a:pPr marL="285750" indent="-285750" algn="l">
              <a:spcBef>
                <a:spcPts val="1200"/>
              </a:spcBef>
              <a:buFont typeface="Arial" panose="020B0604020202020204" pitchFamily="34" charset="0"/>
              <a:buChar char="•"/>
            </a:pPr>
            <a:r>
              <a:rPr lang="en-GB" sz="1600" dirty="0"/>
              <a:t>The practice of </a:t>
            </a:r>
            <a:r>
              <a:rPr lang="en-GB" sz="1600" dirty="0">
                <a:solidFill>
                  <a:srgbClr val="C00000"/>
                </a:solidFill>
              </a:rPr>
              <a:t>combining personal narrative and objectified description </a:t>
            </a:r>
            <a:r>
              <a:rPr lang="en-GB" sz="1600" dirty="0"/>
              <a:t>has a long history in those kinds of writing from which ethnography has traditionally distinguished itself.</a:t>
            </a:r>
          </a:p>
        </p:txBody>
      </p:sp>
    </p:spTree>
    <p:extLst>
      <p:ext uri="{BB962C8B-B14F-4D97-AF65-F5344CB8AC3E}">
        <p14:creationId xmlns:p14="http://schemas.microsoft.com/office/powerpoint/2010/main" val="270090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22F136-8A50-4650-BB53-901C013FACBC}"/>
              </a:ext>
            </a:extLst>
          </p:cNvPr>
          <p:cNvSpPr>
            <a:spLocks noGrp="1"/>
          </p:cNvSpPr>
          <p:nvPr>
            <p:ph type="title"/>
          </p:nvPr>
        </p:nvSpPr>
        <p:spPr>
          <a:xfrm>
            <a:off x="457200" y="205979"/>
            <a:ext cx="7532376" cy="371011"/>
          </a:xfrm>
        </p:spPr>
        <p:txBody>
          <a:bodyPr anchor="ctr">
            <a:normAutofit/>
          </a:bodyPr>
          <a:lstStyle/>
          <a:p>
            <a:pPr>
              <a:lnSpc>
                <a:spcPct val="90000"/>
              </a:lnSpc>
            </a:pPr>
            <a:r>
              <a:rPr lang="en-GB" sz="2000"/>
              <a:t>‘Writing’ culture</a:t>
            </a:r>
          </a:p>
        </p:txBody>
      </p:sp>
      <p:sp>
        <p:nvSpPr>
          <p:cNvPr id="8" name="Subtitle 7">
            <a:extLst>
              <a:ext uri="{FF2B5EF4-FFF2-40B4-BE49-F238E27FC236}">
                <a16:creationId xmlns:a16="http://schemas.microsoft.com/office/drawing/2014/main" id="{C51202A9-C0ED-4A82-9879-B4169E4EE67F}"/>
              </a:ext>
            </a:extLst>
          </p:cNvPr>
          <p:cNvSpPr>
            <a:spLocks noGrp="1"/>
          </p:cNvSpPr>
          <p:nvPr>
            <p:ph sz="half" idx="1"/>
          </p:nvPr>
        </p:nvSpPr>
        <p:spPr>
          <a:xfrm>
            <a:off x="457199" y="652130"/>
            <a:ext cx="4547937" cy="4215899"/>
          </a:xfrm>
        </p:spPr>
        <p:txBody>
          <a:bodyPr>
            <a:normAutofit/>
          </a:bodyPr>
          <a:lstStyle/>
          <a:p>
            <a:pPr marL="285750" indent="-285750">
              <a:lnSpc>
                <a:spcPct val="90000"/>
              </a:lnSpc>
              <a:spcBef>
                <a:spcPts val="600"/>
              </a:spcBef>
              <a:buFont typeface="Arial" panose="020B0604020202020204" pitchFamily="34" charset="0"/>
              <a:buChar char="•"/>
            </a:pPr>
            <a:r>
              <a:rPr lang="en-GB" dirty="0"/>
              <a:t>The classic ethnographic monograph from the 1920s to the 1950s typically dealt with a people’s most important institutions, aiming at a comprehensive overview of ‘the way of life’ of a people, describing the interrelationship between religion, politics, the economy, kinship and so on.</a:t>
            </a:r>
          </a:p>
          <a:p>
            <a:pPr marL="285750" indent="-285750">
              <a:lnSpc>
                <a:spcPct val="90000"/>
              </a:lnSpc>
              <a:spcBef>
                <a:spcPts val="600"/>
              </a:spcBef>
              <a:buFont typeface="Arial" panose="020B0604020202020204" pitchFamily="34" charset="0"/>
              <a:buChar char="•"/>
            </a:pPr>
            <a:r>
              <a:rPr lang="en-GB" dirty="0"/>
              <a:t>The ‘holistic’ study of social life: an understanding of the interrelationships between different aspects of culture and society</a:t>
            </a:r>
          </a:p>
          <a:p>
            <a:pPr marL="285750" indent="-285750">
              <a:lnSpc>
                <a:spcPct val="90000"/>
              </a:lnSpc>
              <a:spcBef>
                <a:spcPts val="600"/>
              </a:spcBef>
              <a:buFont typeface="Arial" panose="020B0604020202020204" pitchFamily="34" charset="0"/>
              <a:buChar char="•"/>
            </a:pPr>
            <a:r>
              <a:rPr lang="en-GB" dirty="0"/>
              <a:t>It is becoming less common today, but it is still a core element of ethnographic writing</a:t>
            </a:r>
          </a:p>
          <a:p>
            <a:pPr marL="285750" indent="-285750">
              <a:lnSpc>
                <a:spcPct val="90000"/>
              </a:lnSpc>
              <a:spcBef>
                <a:spcPts val="600"/>
              </a:spcBef>
              <a:buFont typeface="Arial" panose="020B0604020202020204" pitchFamily="34" charset="0"/>
              <a:buChar char="•"/>
            </a:pPr>
            <a:endParaRPr lang="en-GB" dirty="0"/>
          </a:p>
        </p:txBody>
      </p:sp>
      <p:pic>
        <p:nvPicPr>
          <p:cNvPr id="2" name="Picture 1">
            <a:extLst>
              <a:ext uri="{FF2B5EF4-FFF2-40B4-BE49-F238E27FC236}">
                <a16:creationId xmlns:a16="http://schemas.microsoft.com/office/drawing/2014/main" id="{9F9135A8-6E57-1C44-5002-C7A6AD1DFACA}"/>
              </a:ext>
            </a:extLst>
          </p:cNvPr>
          <p:cNvPicPr>
            <a:picLocks noChangeAspect="1"/>
          </p:cNvPicPr>
          <p:nvPr/>
        </p:nvPicPr>
        <p:blipFill rotWithShape="1">
          <a:blip r:embed="rId3"/>
          <a:srcRect t="4328" r="-3" b="25729"/>
          <a:stretch/>
        </p:blipFill>
        <p:spPr>
          <a:xfrm>
            <a:off x="5426242" y="652130"/>
            <a:ext cx="3260558" cy="4215899"/>
          </a:xfrm>
          <a:prstGeom prst="rect">
            <a:avLst/>
          </a:prstGeom>
          <a:noFill/>
        </p:spPr>
      </p:pic>
      <p:sp>
        <p:nvSpPr>
          <p:cNvPr id="5134" name="Footer Placeholder 4">
            <a:extLst>
              <a:ext uri="{FF2B5EF4-FFF2-40B4-BE49-F238E27FC236}">
                <a16:creationId xmlns:a16="http://schemas.microsoft.com/office/drawing/2014/main" id="{1BBC5D25-1CE3-C07D-1FEC-911075A04668}"/>
              </a:ext>
            </a:extLst>
          </p:cNvPr>
          <p:cNvSpPr>
            <a:spLocks noGrp="1"/>
          </p:cNvSpPr>
          <p:nvPr>
            <p:ph type="ftr" sz="quarter" idx="11"/>
          </p:nvPr>
        </p:nvSpPr>
        <p:spPr>
          <a:xfrm>
            <a:off x="457200" y="4939093"/>
            <a:ext cx="7430322" cy="162964"/>
          </a:xfrm>
        </p:spPr>
        <p:txBody>
          <a:bodyPr/>
          <a:lstStyle/>
          <a:p>
            <a:endParaRPr lang="en-US"/>
          </a:p>
        </p:txBody>
      </p:sp>
      <p:sp>
        <p:nvSpPr>
          <p:cNvPr id="5129" name="Slide Number Placeholder 5">
            <a:extLst>
              <a:ext uri="{FF2B5EF4-FFF2-40B4-BE49-F238E27FC236}">
                <a16:creationId xmlns:a16="http://schemas.microsoft.com/office/drawing/2014/main" id="{0BFDE6FA-1009-6B74-9433-F7CE8F4234BD}"/>
              </a:ext>
            </a:extLst>
          </p:cNvPr>
          <p:cNvSpPr>
            <a:spLocks noGrp="1"/>
          </p:cNvSpPr>
          <p:nvPr>
            <p:ph type="sldNum" sz="quarter" idx="12"/>
          </p:nvPr>
        </p:nvSpPr>
        <p:spPr>
          <a:xfrm>
            <a:off x="8017393" y="4934651"/>
            <a:ext cx="669407" cy="162964"/>
          </a:xfrm>
        </p:spPr>
        <p:txBody>
          <a:bodyPr anchor="ctr">
            <a:normAutofit/>
          </a:bodyPr>
          <a:lstStyle/>
          <a:p>
            <a:pPr>
              <a:lnSpc>
                <a:spcPct val="90000"/>
              </a:lnSpc>
              <a:spcAft>
                <a:spcPts val="600"/>
              </a:spcAft>
            </a:pPr>
            <a:r>
              <a:rPr lang="en-US" sz="500"/>
              <a:t>Slide </a:t>
            </a:r>
            <a:fld id="{C5EF2332-01BF-834F-8236-50238282D533}" type="slidenum">
              <a:rPr lang="en-US" sz="500" smtClean="0"/>
              <a:pPr>
                <a:lnSpc>
                  <a:spcPct val="90000"/>
                </a:lnSpc>
                <a:spcAft>
                  <a:spcPts val="600"/>
                </a:spcAft>
              </a:pPr>
              <a:t>9</a:t>
            </a:fld>
            <a:endParaRPr lang="en-US" sz="500"/>
          </a:p>
        </p:txBody>
      </p:sp>
    </p:spTree>
    <p:extLst>
      <p:ext uri="{BB962C8B-B14F-4D97-AF65-F5344CB8AC3E}">
        <p14:creationId xmlns:p14="http://schemas.microsoft.com/office/powerpoint/2010/main" val="35861790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2|5.2|18"/>
</p:tagLst>
</file>

<file path=ppt/tags/tag2.xml><?xml version="1.0" encoding="utf-8"?>
<p:tagLst xmlns:a="http://schemas.openxmlformats.org/drawingml/2006/main" xmlns:r="http://schemas.openxmlformats.org/officeDocument/2006/relationships" xmlns:p="http://schemas.openxmlformats.org/presentationml/2006/main">
  <p:tag name="TIMING" val="|22.1|1.9|8.1"/>
</p:tagLst>
</file>

<file path=ppt/tags/tag3.xml><?xml version="1.0" encoding="utf-8"?>
<p:tagLst xmlns:a="http://schemas.openxmlformats.org/drawingml/2006/main" xmlns:r="http://schemas.openxmlformats.org/officeDocument/2006/relationships" xmlns:p="http://schemas.openxmlformats.org/presentationml/2006/main">
  <p:tag name="TIMING" val="|1.5|2.6|13"/>
</p:tagLst>
</file>

<file path=ppt/tags/tag4.xml><?xml version="1.0" encoding="utf-8"?>
<p:tagLst xmlns:a="http://schemas.openxmlformats.org/drawingml/2006/main" xmlns:r="http://schemas.openxmlformats.org/officeDocument/2006/relationships" xmlns:p="http://schemas.openxmlformats.org/presentationml/2006/main">
  <p:tag name="TIMING" val="|0.6|3.9|2.7"/>
</p:tagLst>
</file>

<file path=ppt/tags/tag5.xml><?xml version="1.0" encoding="utf-8"?>
<p:tagLst xmlns:a="http://schemas.openxmlformats.org/drawingml/2006/main" xmlns:r="http://schemas.openxmlformats.org/officeDocument/2006/relationships" xmlns:p="http://schemas.openxmlformats.org/presentationml/2006/main">
  <p:tag name="TIMING" val="|0.3|8.2"/>
</p:tagLst>
</file>

<file path=ppt/theme/theme1.xml><?xml version="1.0" encoding="utf-8"?>
<a:theme xmlns:a="http://schemas.openxmlformats.org/drawingml/2006/main" name="SOC2069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5860</Words>
  <Application>Microsoft Office PowerPoint</Application>
  <PresentationFormat>On-screen Show (16:9)</PresentationFormat>
  <Paragraphs>584</Paragraphs>
  <Slides>38</Slides>
  <Notes>33</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Arial</vt:lpstr>
      <vt:lpstr>Arial Narrow</vt:lpstr>
      <vt:lpstr>Basic</vt:lpstr>
      <vt:lpstr>Calibri</vt:lpstr>
      <vt:lpstr>Courier New</vt:lpstr>
      <vt:lpstr>Georgia</vt:lpstr>
      <vt:lpstr>Sabon-Roman</vt:lpstr>
      <vt:lpstr>ScalaPro-Italic</vt:lpstr>
      <vt:lpstr>ScalaPro-Regular</vt:lpstr>
      <vt:lpstr>Times New Roman</vt:lpstr>
      <vt:lpstr>Whitman-ItalicOsF</vt:lpstr>
      <vt:lpstr>Whitman-RomanOsF</vt:lpstr>
      <vt:lpstr>SOC2069 Theme</vt:lpstr>
      <vt:lpstr>Observation: ethnographic fieldwork</vt:lpstr>
      <vt:lpstr>PowerPoint Presentation</vt:lpstr>
      <vt:lpstr>PowerPoint Presentation</vt:lpstr>
      <vt:lpstr>A brief (pre)history of ethnography</vt:lpstr>
      <vt:lpstr>A brief (pre)history of ethnography</vt:lpstr>
      <vt:lpstr>A brief (pre)history of ethnography</vt:lpstr>
      <vt:lpstr>A brief (pre)history of ethnography</vt:lpstr>
      <vt:lpstr>“Science” and/or personal narrative?</vt:lpstr>
      <vt:lpstr>‘Writing’ culture</vt:lpstr>
      <vt:lpstr>Clifford Geertz   “Deep Play: Notes on the Balinese Cockfight”,  pp. 412-455 in The Interpretation of Cultures, Basic Books, 1973.</vt:lpstr>
      <vt:lpstr>Geertz: deep play and thick description</vt:lpstr>
      <vt:lpstr>Geertz: deep play and thick description</vt:lpstr>
      <vt:lpstr>Geertz: deep play and thick description</vt:lpstr>
      <vt:lpstr>Geertz: deep play and thick description</vt:lpstr>
      <vt:lpstr>Geertz: deep play and thick description</vt:lpstr>
      <vt:lpstr>Geertz: deep play and thick description</vt:lpstr>
      <vt:lpstr>The Universal and the Particular</vt:lpstr>
      <vt:lpstr>Donald E. Brown  Human Universals (1991)</vt:lpstr>
      <vt:lpstr>Here and There</vt:lpstr>
      <vt:lpstr>The field</vt:lpstr>
      <vt:lpstr>Preparing for fieldwork</vt:lpstr>
      <vt:lpstr>Fieldwork methods</vt:lpstr>
      <vt:lpstr>Changes of the ‘field’</vt:lpstr>
      <vt:lpstr>Multi-sited ethnography</vt:lpstr>
      <vt:lpstr>Global fieldwork?</vt:lpstr>
      <vt:lpstr>Small Places, Large Issues</vt:lpstr>
      <vt:lpstr>A recipe for ethnographic theory</vt:lpstr>
      <vt:lpstr>A personal journey</vt:lpstr>
      <vt:lpstr>The rabbit and the elephant in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15</Words>
  <Application>Microsoft Office PowerPoint</Application>
  <PresentationFormat>On-screen Show (16:9)</PresentationFormat>
  <Paragraphs>8</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Narrow</vt:lpstr>
      <vt:lpstr>Calibri</vt:lpstr>
      <vt:lpstr>Courier New</vt:lpstr>
      <vt:lpstr>SOC2069 Theme</vt:lpstr>
      <vt:lpstr>Presentation Title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uncertainty, inference</dc:title>
  <dc:creator/>
  <cp:keywords/>
  <cp:lastModifiedBy/>
  <cp:revision>1</cp:revision>
  <dcterms:created xsi:type="dcterms:W3CDTF">2023-10-31T11:50:59Z</dcterms:created>
  <dcterms:modified xsi:type="dcterms:W3CDTF">2023-11-21T11:57:57Z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references.bib</vt:lpwstr>
  </property>
  <property fmtid="{D5CDD505-2E9C-101B-9397-08002B2CF9AE}" pid="4" name="header-includes">
    <vt:lpwstr/>
  </property>
  <property fmtid="{D5CDD505-2E9C-101B-9397-08002B2CF9AE}" pid="5" name="include-after">
    <vt:lpwstr/>
  </property>
  <property fmtid="{D5CDD505-2E9C-101B-9397-08002B2CF9AE}" pid="6" name="include-before">
    <vt:lpwstr/>
  </property>
  <property fmtid="{D5CDD505-2E9C-101B-9397-08002B2CF9AE}" pid="7" name="labels">
    <vt:lpwstr/>
  </property>
  <property fmtid="{D5CDD505-2E9C-101B-9397-08002B2CF9AE}" pid="8" name="subtitle">
    <vt:lpwstr>Week 6</vt:lpwstr>
  </property>
  <property fmtid="{D5CDD505-2E9C-101B-9397-08002B2CF9AE}" pid="9" name="toc-title">
    <vt:lpwstr>Table of contents</vt:lpwstr>
  </property>
</Properties>
</file>